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activeX/activeX2.xml" ContentType="application/vnd.ms-office.activeX+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ms-office.activeX"/>
  <Override PartName="/ppt/tags/tag7.xml" ContentType="application/vnd.openxmlformats-officedocument.presentationml.tags+xml"/>
  <Override PartName="/ppt/activeX/activeX5.xml" ContentType="application/vnd.ms-office.activeX+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activeX/activeX1.xml" ContentType="application/vnd.ms-office.activeX+xml"/>
  <Override PartName="/ppt/tags/tag3.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tags/tag15.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activeX/activeX6.xml" ContentType="application/vnd.ms-office.activeX+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activeX/activeX4.xml" ContentType="application/vnd.ms-office.activeX+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86" r:id="rId3"/>
    <p:sldId id="257" r:id="rId4"/>
    <p:sldId id="291" r:id="rId5"/>
    <p:sldId id="292" r:id="rId6"/>
    <p:sldId id="290" r:id="rId7"/>
    <p:sldId id="283" r:id="rId8"/>
    <p:sldId id="260" r:id="rId9"/>
    <p:sldId id="269" r:id="rId10"/>
    <p:sldId id="261" r:id="rId11"/>
    <p:sldId id="275" r:id="rId12"/>
    <p:sldId id="262" r:id="rId13"/>
    <p:sldId id="276" r:id="rId14"/>
    <p:sldId id="277" r:id="rId15"/>
    <p:sldId id="263" r:id="rId16"/>
    <p:sldId id="278" r:id="rId17"/>
    <p:sldId id="264" r:id="rId18"/>
    <p:sldId id="280" r:id="rId19"/>
    <p:sldId id="285" r:id="rId20"/>
    <p:sldId id="281" r:id="rId21"/>
    <p:sldId id="284" r:id="rId22"/>
    <p:sldId id="265" r:id="rId23"/>
    <p:sldId id="272" r:id="rId24"/>
    <p:sldId id="287" r:id="rId25"/>
    <p:sldId id="293" r:id="rId26"/>
    <p:sldId id="294" r:id="rId27"/>
    <p:sldId id="273" r:id="rId28"/>
    <p:sldId id="288" r:id="rId29"/>
    <p:sldId id="289" r:id="rId30"/>
    <p:sldId id="274" r:id="rId31"/>
    <p:sldId id="267" r:id="rId32"/>
    <p:sldId id="268" r:id="rId33"/>
    <p:sldId id="282"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14" autoAdjust="0"/>
  </p:normalViewPr>
  <p:slideViewPr>
    <p:cSldViewPr snapToGrid="0">
      <p:cViewPr varScale="1">
        <p:scale>
          <a:sx n="64" d="100"/>
          <a:sy n="64" d="100"/>
        </p:scale>
        <p:origin x="-70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pieChart>
        <c:varyColors val="1"/>
        <c:ser>
          <c:idx val="0"/>
          <c:order val="0"/>
          <c:tx>
            <c:strRef>
              <c:f>Sheet1!$B$1</c:f>
              <c:strCache>
                <c:ptCount val="1"/>
                <c:pt idx="0">
                  <c:v>Sales</c:v>
                </c:pt>
              </c:strCache>
            </c:strRef>
          </c:tx>
          <c:spPr>
            <a:effectLst>
              <a:glow rad="101600">
                <a:schemeClr val="bg1">
                  <a:alpha val="75000"/>
                </a:schemeClr>
              </a:glow>
            </a:effectLst>
            <a:scene3d>
              <a:camera prst="orthographicFront"/>
              <a:lightRig rig="threePt" dir="t"/>
            </a:scene3d>
            <a:sp3d>
              <a:bevelT w="152400" h="50800" prst="softRound"/>
            </a:sp3d>
          </c:spPr>
          <c:dLbls>
            <c:dLbl>
              <c:idx val="0"/>
              <c:spPr/>
              <c:txPr>
                <a:bodyPr rot="-1080000" anchor="t" anchorCtr="0"/>
                <a:lstStyle/>
                <a:p>
                  <a:pPr>
                    <a:defRPr sz="1400" kern="1200" spc="-100">
                      <a:latin typeface="Georgia"/>
                    </a:defRPr>
                  </a:pPr>
                  <a:endParaRPr lang="en-US"/>
                </a:p>
              </c:txPr>
            </c:dLbl>
            <c:dLbl>
              <c:idx val="1"/>
              <c:layout/>
              <c:tx>
                <c:rich>
                  <a:bodyPr/>
                  <a:lstStyle/>
                  <a:p>
                    <a:r>
                      <a:rPr lang="en-US" smtClean="0"/>
                      <a:t>Quiz</a:t>
                    </a:r>
                    <a:endParaRPr lang="en-US"/>
                  </a:p>
                </c:rich>
              </c:tx>
              <c:dLblPos val="inEnd"/>
              <c:showCatName val="1"/>
            </c:dLbl>
            <c:dLbl>
              <c:idx val="2"/>
              <c:spPr/>
              <c:txPr>
                <a:bodyPr rot="-2100000" vert="horz" anchor="t" anchorCtr="0"/>
                <a:lstStyle/>
                <a:p>
                  <a:pPr>
                    <a:defRPr sz="1400" kern="1200" spc="-100" baseline="0">
                      <a:latin typeface="Georgia"/>
                    </a:defRPr>
                  </a:pPr>
                  <a:endParaRPr lang="en-US"/>
                </a:p>
              </c:txPr>
            </c:dLbl>
            <c:dLbl>
              <c:idx val="3"/>
              <c:layout>
                <c:manualLayout>
                  <c:x val="-0.16427833545546219"/>
                  <c:y val="1.9249815634389749E-2"/>
                </c:manualLayout>
              </c:layout>
              <c:tx>
                <c:rich>
                  <a:bodyPr/>
                  <a:lstStyle/>
                  <a:p>
                    <a:r>
                      <a:rPr lang="en-US" smtClean="0"/>
                      <a:t>Student Narrative</a:t>
                    </a:r>
                    <a:endParaRPr lang="en-US" dirty="0"/>
                  </a:p>
                </c:rich>
              </c:tx>
              <c:dLblPos val="bestFit"/>
              <c:showCatName val="1"/>
            </c:dLbl>
            <c:dLbl>
              <c:idx val="4"/>
              <c:layout/>
              <c:tx>
                <c:rich>
                  <a:bodyPr rot="-1800000" anchor="t" anchorCtr="0"/>
                  <a:lstStyle/>
                  <a:p>
                    <a:pPr>
                      <a:defRPr sz="1400">
                        <a:latin typeface="Georgia"/>
                      </a:defRPr>
                    </a:pPr>
                    <a:r>
                      <a:rPr lang="en-US" dirty="0" smtClean="0"/>
                      <a:t>Cruise</a:t>
                    </a:r>
                    <a:endParaRPr lang="en-US" dirty="0"/>
                  </a:p>
                </c:rich>
              </c:tx>
              <c:spPr/>
              <c:dLblPos val="inEnd"/>
              <c:showCatName val="1"/>
            </c:dLbl>
            <c:dLbl>
              <c:idx val="5"/>
              <c:layout>
                <c:manualLayout>
                  <c:x val="-0.11950935041162578"/>
                  <c:y val="-0.11849035951526495"/>
                </c:manualLayout>
              </c:layout>
              <c:tx>
                <c:rich>
                  <a:bodyPr/>
                  <a:lstStyle/>
                  <a:p>
                    <a:r>
                      <a:rPr lang="en-US" dirty="0" smtClean="0"/>
                      <a:t>Socratics</a:t>
                    </a:r>
                    <a:endParaRPr lang="en-US" dirty="0"/>
                  </a:p>
                </c:rich>
              </c:tx>
              <c:dLblPos val="bestFit"/>
              <c:showCatName val="1"/>
            </c:dLbl>
            <c:dLbl>
              <c:idx val="6"/>
              <c:layout/>
              <c:tx>
                <c:rich>
                  <a:bodyPr rot="-900000" anchor="t" anchorCtr="0"/>
                  <a:lstStyle/>
                  <a:p>
                    <a:pPr>
                      <a:defRPr sz="1400" baseline="0">
                        <a:latin typeface="Georgia"/>
                      </a:defRPr>
                    </a:pPr>
                    <a:r>
                      <a:rPr lang="en-US" dirty="0" smtClean="0"/>
                      <a:t>$40</a:t>
                    </a:r>
                    <a:endParaRPr lang="en-US" dirty="0"/>
                  </a:p>
                </c:rich>
              </c:tx>
              <c:spPr/>
              <c:dLblPos val="inEnd"/>
              <c:showCatName val="1"/>
            </c:dLbl>
            <c:dLbl>
              <c:idx val="7"/>
              <c:layout/>
              <c:tx>
                <c:rich>
                  <a:bodyPr/>
                  <a:lstStyle/>
                  <a:p>
                    <a:r>
                      <a:rPr lang="en-US" smtClean="0"/>
                      <a:t>$100</a:t>
                    </a:r>
                    <a:endParaRPr lang="en-US"/>
                  </a:p>
                </c:rich>
              </c:tx>
              <c:dLblPos val="inEnd"/>
              <c:showCatName val="1"/>
            </c:dLbl>
            <c:dLbl>
              <c:idx val="8"/>
              <c:spPr/>
              <c:txPr>
                <a:bodyPr rot="-4200000" anchor="t" anchorCtr="0"/>
                <a:lstStyle/>
                <a:p>
                  <a:pPr>
                    <a:defRPr sz="1400">
                      <a:latin typeface="Georgia"/>
                    </a:defRPr>
                  </a:pPr>
                  <a:endParaRPr lang="en-US"/>
                </a:p>
              </c:txPr>
            </c:dLbl>
            <c:dLbl>
              <c:idx val="9"/>
              <c:layout>
                <c:manualLayout>
                  <c:x val="0.10721846662703982"/>
                  <c:y val="-0.10077452155612954"/>
                </c:manualLayout>
              </c:layout>
              <c:tx>
                <c:rich>
                  <a:bodyPr/>
                  <a:lstStyle/>
                  <a:p>
                    <a:r>
                      <a:rPr lang="en-US" dirty="0" smtClean="0"/>
                      <a:t>Tenure</a:t>
                    </a:r>
                    <a:endParaRPr lang="en-US" dirty="0"/>
                  </a:p>
                </c:rich>
              </c:tx>
              <c:dLblPos val="bestFit"/>
              <c:showCatName val="1"/>
            </c:dLbl>
            <c:dLbl>
              <c:idx val="10"/>
              <c:layout>
                <c:manualLayout>
                  <c:x val="0.14375850046227023"/>
                  <c:y val="-5.0544076167873604E-2"/>
                </c:manualLayout>
              </c:layout>
              <c:tx>
                <c:rich>
                  <a:bodyPr rot="0" vert="horz" anchor="t" anchorCtr="0"/>
                  <a:lstStyle/>
                  <a:p>
                    <a:pPr>
                      <a:defRPr sz="1400" kern="1200" spc="-100">
                        <a:latin typeface="Georgia"/>
                      </a:defRPr>
                    </a:pPr>
                    <a:r>
                      <a:rPr lang="en-US" dirty="0" smtClean="0"/>
                      <a:t>Print 2.0</a:t>
                    </a:r>
                    <a:endParaRPr lang="en-US" dirty="0"/>
                  </a:p>
                </c:rich>
              </c:tx>
              <c:spPr/>
              <c:dLblPos val="bestFit"/>
              <c:showCatName val="1"/>
            </c:dLbl>
            <c:dLbl>
              <c:idx val="11"/>
              <c:layout>
                <c:manualLayout>
                  <c:x val="0.16614834028353095"/>
                  <c:y val="2.7662048769237564E-2"/>
                </c:manualLayout>
              </c:layout>
              <c:tx>
                <c:rich>
                  <a:bodyPr/>
                  <a:lstStyle/>
                  <a:p>
                    <a:r>
                      <a:rPr lang="en-US" smtClean="0"/>
                      <a:t>New Car</a:t>
                    </a:r>
                    <a:endParaRPr lang="en-US" dirty="0"/>
                  </a:p>
                </c:rich>
              </c:tx>
              <c:dLblPos val="bestFit"/>
              <c:showCatName val="1"/>
            </c:dLbl>
            <c:dLbl>
              <c:idx val="12"/>
              <c:layout>
                <c:manualLayout>
                  <c:x val="0.12330872284017542"/>
                  <c:y val="8.2711806559788867E-2"/>
                </c:manualLayout>
              </c:layout>
              <c:tx>
                <c:rich>
                  <a:bodyPr/>
                  <a:lstStyle/>
                  <a:p>
                    <a:r>
                      <a:rPr lang="en-US" smtClean="0"/>
                      <a:t>Clicker </a:t>
                    </a:r>
                    <a:endParaRPr lang="en-US" dirty="0"/>
                  </a:p>
                </c:rich>
              </c:tx>
              <c:dLblPos val="bestFit"/>
              <c:showCatName val="1"/>
            </c:dLbl>
            <c:dLbl>
              <c:idx val="13"/>
              <c:spPr/>
              <c:txPr>
                <a:bodyPr rot="-900000" vert="horz" anchor="t" anchorCtr="1"/>
                <a:lstStyle/>
                <a:p>
                  <a:pPr>
                    <a:defRPr sz="1400" spc="-90">
                      <a:latin typeface="Georgia"/>
                    </a:defRPr>
                  </a:pPr>
                  <a:endParaRPr lang="en-US"/>
                </a:p>
              </c:txPr>
            </c:dLbl>
            <c:dLbl>
              <c:idx val="14"/>
              <c:layout>
                <c:manualLayout>
                  <c:x val="4.3553365659953609E-2"/>
                  <c:y val="8.6206383467449854E-2"/>
                </c:manualLayout>
              </c:layout>
              <c:tx>
                <c:rich>
                  <a:bodyPr/>
                  <a:lstStyle/>
                  <a:p>
                    <a:r>
                      <a:rPr lang="en-US" smtClean="0"/>
                      <a:t>CALI</a:t>
                    </a:r>
                    <a:br>
                      <a:rPr lang="en-US" smtClean="0"/>
                    </a:br>
                    <a:r>
                      <a:rPr lang="en-US" smtClean="0"/>
                      <a:t>lesson</a:t>
                    </a:r>
                    <a:endParaRPr lang="en-US" dirty="0"/>
                  </a:p>
                </c:rich>
              </c:tx>
              <c:dLblPos val="bestFit"/>
              <c:showCatName val="1"/>
            </c:dLbl>
            <c:txPr>
              <a:bodyPr anchor="t" anchorCtr="0"/>
              <a:lstStyle/>
              <a:p>
                <a:pPr>
                  <a:defRPr sz="1400">
                    <a:latin typeface="Georgia"/>
                  </a:defRPr>
                </a:pPr>
                <a:endParaRPr lang="en-US"/>
              </a:p>
            </c:txPr>
            <c:dLblPos val="inEnd"/>
            <c:showCatName val="1"/>
          </c:dLbls>
          <c:cat>
            <c:strRef>
              <c:f>Sheet1!$A$2:$A$16</c:f>
              <c:strCache>
                <c:ptCount val="15"/>
                <c:pt idx="0">
                  <c:v>Spin Again</c:v>
                </c:pt>
                <c:pt idx="1">
                  <c:v>10</c:v>
                </c:pt>
                <c:pt idx="2">
                  <c:v>Skip a Turn</c:v>
                </c:pt>
                <c:pt idx="3">
                  <c:v>20</c:v>
                </c:pt>
                <c:pt idx="4">
                  <c:v>Bonus X2</c:v>
                </c:pt>
                <c:pt idx="5">
                  <c:v>90</c:v>
                </c:pt>
                <c:pt idx="6">
                  <c:v>40</c:v>
                </c:pt>
                <c:pt idx="7">
                  <c:v>100</c:v>
                </c:pt>
                <c:pt idx="8">
                  <c:v>Lose All</c:v>
                </c:pt>
                <c:pt idx="9">
                  <c:v>50</c:v>
                </c:pt>
                <c:pt idx="10">
                  <c:v>60</c:v>
                </c:pt>
                <c:pt idx="11">
                  <c:v>30</c:v>
                </c:pt>
                <c:pt idx="12">
                  <c:v>80</c:v>
                </c:pt>
                <c:pt idx="13">
                  <c:v>Skip a Turn</c:v>
                </c:pt>
                <c:pt idx="14">
                  <c:v>70</c:v>
                </c:pt>
              </c:strCache>
            </c:strRef>
          </c:cat>
          <c:val>
            <c:numRef>
              <c:f>Sheet1!$B$2:$B$16</c:f>
              <c:numCache>
                <c:formatCode>General</c:formatCode>
                <c:ptCount val="15"/>
                <c:pt idx="0">
                  <c:v>45</c:v>
                </c:pt>
                <c:pt idx="1">
                  <c:v>45</c:v>
                </c:pt>
                <c:pt idx="2">
                  <c:v>45</c:v>
                </c:pt>
                <c:pt idx="3">
                  <c:v>45</c:v>
                </c:pt>
                <c:pt idx="4">
                  <c:v>45</c:v>
                </c:pt>
                <c:pt idx="5">
                  <c:v>45</c:v>
                </c:pt>
                <c:pt idx="6">
                  <c:v>45</c:v>
                </c:pt>
                <c:pt idx="7">
                  <c:v>45</c:v>
                </c:pt>
                <c:pt idx="8">
                  <c:v>45</c:v>
                </c:pt>
                <c:pt idx="9">
                  <c:v>45</c:v>
                </c:pt>
                <c:pt idx="10">
                  <c:v>45</c:v>
                </c:pt>
                <c:pt idx="11">
                  <c:v>45</c:v>
                </c:pt>
                <c:pt idx="12">
                  <c:v>45</c:v>
                </c:pt>
                <c:pt idx="13">
                  <c:v>45</c:v>
                </c:pt>
                <c:pt idx="14">
                  <c:v>45</c:v>
                </c:pt>
              </c:numCache>
            </c:numRef>
          </c:val>
        </c:ser>
        <c:firstSliceAng val="0"/>
      </c:pieChart>
    </c:plotArea>
    <c:plotVisOnly val="1"/>
    <c:dispBlanksAs val="zero"/>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A5148944-189C-4780-857B-314BAB111FD6}" type="datetimeFigureOut">
              <a:rPr lang="en-US" smtClean="0"/>
              <a:pPr/>
              <a:t>6/13/2013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D53210C-0C1B-4F0A-AB38-AB45DA6B49AA}" type="slidenum">
              <a:rPr lang="en-US" smtClean="0"/>
              <a:pPr/>
              <a:t>‹#›</a:t>
            </a:fld>
            <a:endParaRPr lang="en-US"/>
          </a:p>
        </p:txBody>
      </p:sp>
    </p:spTree>
    <p:extLst>
      <p:ext uri="{BB962C8B-B14F-4D97-AF65-F5344CB8AC3E}">
        <p14:creationId xmlns="" xmlns:p14="http://schemas.microsoft.com/office/powerpoint/2010/main" val="2320890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FB61E63-A000-43BA-8D6F-0767814F2EFE}" type="datetimeFigureOut">
              <a:rPr lang="en-US" smtClean="0"/>
              <a:pPr/>
              <a:t>6/13/2013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7803B7C-1C8E-4C9D-A37B-8CA30F932B6E}" type="slidenum">
              <a:rPr lang="en-US" smtClean="0"/>
              <a:pPr/>
              <a:t>‹#›</a:t>
            </a:fld>
            <a:endParaRPr lang="en-US"/>
          </a:p>
        </p:txBody>
      </p:sp>
    </p:spTree>
    <p:extLst>
      <p:ext uri="{BB962C8B-B14F-4D97-AF65-F5344CB8AC3E}">
        <p14:creationId xmlns="" xmlns:p14="http://schemas.microsoft.com/office/powerpoint/2010/main" val="323095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03B7C-1C8E-4C9D-A37B-8CA30F932B6E}" type="slidenum">
              <a:rPr lang="en-US" smtClean="0"/>
              <a:pPr/>
              <a:t>1</a:t>
            </a:fld>
            <a:endParaRPr lang="en-US"/>
          </a:p>
        </p:txBody>
      </p:sp>
    </p:spTree>
    <p:extLst>
      <p:ext uri="{BB962C8B-B14F-4D97-AF65-F5344CB8AC3E}">
        <p14:creationId xmlns="" xmlns:p14="http://schemas.microsoft.com/office/powerpoint/2010/main" val="3711514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Duh.</a:t>
            </a:r>
          </a:p>
          <a:p>
            <a:pPr marL="171450" indent="-171450">
              <a:buFont typeface="Arial" pitchFamily="34" charset="0"/>
              <a:buChar char="•"/>
            </a:pPr>
            <a:r>
              <a:rPr lang="en-US" dirty="0" smtClean="0"/>
              <a:t>Interactivity w/Bluebook is very valuable – can’t teach this in the abstract.</a:t>
            </a:r>
          </a:p>
          <a:p>
            <a:pPr marL="171450" indent="-171450">
              <a:buFont typeface="Arial" pitchFamily="34" charset="0"/>
              <a:buChar char="•"/>
            </a:pPr>
            <a:r>
              <a:rPr lang="en-US" dirty="0" smtClean="0"/>
              <a:t>No “official” lessons</a:t>
            </a:r>
            <a:r>
              <a:rPr lang="en-US" baseline="0" dirty="0" smtClean="0"/>
              <a:t> used in ILR</a:t>
            </a:r>
            <a:endParaRPr lang="en-US" dirty="0"/>
          </a:p>
        </p:txBody>
      </p:sp>
      <p:sp>
        <p:nvSpPr>
          <p:cNvPr id="4" name="Slide Number Placeholder 3"/>
          <p:cNvSpPr>
            <a:spLocks noGrp="1"/>
          </p:cNvSpPr>
          <p:nvPr>
            <p:ph type="sldNum" sz="quarter" idx="10"/>
          </p:nvPr>
        </p:nvSpPr>
        <p:spPr/>
        <p:txBody>
          <a:bodyPr/>
          <a:lstStyle/>
          <a:p>
            <a:fld id="{47803B7C-1C8E-4C9D-A37B-8CA30F932B6E}" type="slidenum">
              <a:rPr lang="en-US" smtClean="0"/>
              <a:pPr/>
              <a:t>10</a:t>
            </a:fld>
            <a:endParaRPr lang="en-US"/>
          </a:p>
        </p:txBody>
      </p:sp>
    </p:spTree>
    <p:extLst>
      <p:ext uri="{BB962C8B-B14F-4D97-AF65-F5344CB8AC3E}">
        <p14:creationId xmlns="" xmlns:p14="http://schemas.microsoft.com/office/powerpoint/2010/main" val="2529991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Extensive use of CALI in ALR (required class)</a:t>
            </a:r>
          </a:p>
          <a:p>
            <a:pPr marL="171450" indent="-171450">
              <a:buFont typeface="Arial" pitchFamily="34" charset="0"/>
              <a:buChar char="•"/>
            </a:pPr>
            <a:r>
              <a:rPr lang="en-US" dirty="0" smtClean="0"/>
              <a:t>Data</a:t>
            </a:r>
            <a:r>
              <a:rPr lang="en-US" baseline="0" dirty="0" smtClean="0"/>
              <a:t>base of CALI lessons pre-vetted by Jenny</a:t>
            </a:r>
            <a:endParaRPr lang="en-US" dirty="0"/>
          </a:p>
        </p:txBody>
      </p:sp>
      <p:sp>
        <p:nvSpPr>
          <p:cNvPr id="4" name="Slide Number Placeholder 3"/>
          <p:cNvSpPr>
            <a:spLocks noGrp="1"/>
          </p:cNvSpPr>
          <p:nvPr>
            <p:ph type="sldNum" sz="quarter" idx="10"/>
          </p:nvPr>
        </p:nvSpPr>
        <p:spPr/>
        <p:txBody>
          <a:bodyPr/>
          <a:lstStyle/>
          <a:p>
            <a:fld id="{47803B7C-1C8E-4C9D-A37B-8CA30F932B6E}" type="slidenum">
              <a:rPr lang="en-US" smtClean="0"/>
              <a:pPr/>
              <a:t>11</a:t>
            </a:fld>
            <a:endParaRPr lang="en-US"/>
          </a:p>
        </p:txBody>
      </p:sp>
    </p:spTree>
    <p:extLst>
      <p:ext uri="{BB962C8B-B14F-4D97-AF65-F5344CB8AC3E}">
        <p14:creationId xmlns="" xmlns:p14="http://schemas.microsoft.com/office/powerpoint/2010/main" val="106503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Had always</a:t>
            </a:r>
            <a:r>
              <a:rPr lang="en-US" baseline="0" dirty="0" smtClean="0"/>
              <a:t> used videos in the past (</a:t>
            </a:r>
            <a:r>
              <a:rPr lang="en-US" baseline="0" dirty="0" err="1" smtClean="0"/>
              <a:t>Camtasia</a:t>
            </a:r>
            <a:r>
              <a:rPr lang="en-US" baseline="0" dirty="0" smtClean="0"/>
              <a:t> 8)</a:t>
            </a:r>
          </a:p>
          <a:p>
            <a:pPr marL="171450" indent="-171450">
              <a:buFont typeface="Arial" pitchFamily="34" charset="0"/>
              <a:buChar char="•"/>
            </a:pPr>
            <a:r>
              <a:rPr lang="en-US" baseline="0" dirty="0" smtClean="0"/>
              <a:t>Starting to incorporate quizzing as part of the video homework</a:t>
            </a:r>
          </a:p>
          <a:p>
            <a:pPr marL="171450" indent="-171450">
              <a:buFont typeface="Arial" pitchFamily="34" charset="0"/>
              <a:buChar char="•"/>
            </a:pPr>
            <a:r>
              <a:rPr lang="en-US" dirty="0" smtClean="0"/>
              <a:t>Gets</a:t>
            </a:r>
            <a:r>
              <a:rPr lang="en-US" baseline="0" dirty="0" smtClean="0"/>
              <a:t> students out of receptive mode and into interactive mode (similar to Polling)</a:t>
            </a:r>
          </a:p>
          <a:p>
            <a:pPr marL="171450" indent="-171450">
              <a:buFont typeface="Arial" pitchFamily="34" charset="0"/>
              <a:buChar char="•"/>
            </a:pPr>
            <a:r>
              <a:rPr lang="en-US" baseline="0" dirty="0" smtClean="0"/>
              <a:t>Students have indicated they would prefer even shorter videos</a:t>
            </a:r>
            <a:endParaRPr lang="en-US" dirty="0"/>
          </a:p>
        </p:txBody>
      </p:sp>
      <p:sp>
        <p:nvSpPr>
          <p:cNvPr id="4" name="Slide Number Placeholder 3"/>
          <p:cNvSpPr>
            <a:spLocks noGrp="1"/>
          </p:cNvSpPr>
          <p:nvPr>
            <p:ph type="sldNum" sz="quarter" idx="10"/>
          </p:nvPr>
        </p:nvSpPr>
        <p:spPr/>
        <p:txBody>
          <a:bodyPr/>
          <a:lstStyle/>
          <a:p>
            <a:fld id="{47803B7C-1C8E-4C9D-A37B-8CA30F932B6E}" type="slidenum">
              <a:rPr lang="en-US" smtClean="0"/>
              <a:pPr/>
              <a:t>12</a:t>
            </a:fld>
            <a:endParaRPr lang="en-US"/>
          </a:p>
        </p:txBody>
      </p:sp>
    </p:spTree>
    <p:extLst>
      <p:ext uri="{BB962C8B-B14F-4D97-AF65-F5344CB8AC3E}">
        <p14:creationId xmlns="" xmlns:p14="http://schemas.microsoft.com/office/powerpoint/2010/main" val="4272835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03B7C-1C8E-4C9D-A37B-8CA30F932B6E}" type="slidenum">
              <a:rPr lang="en-US" smtClean="0"/>
              <a:pPr/>
              <a:t>13</a:t>
            </a:fld>
            <a:endParaRPr lang="en-US"/>
          </a:p>
        </p:txBody>
      </p:sp>
    </p:spTree>
    <p:extLst>
      <p:ext uri="{BB962C8B-B14F-4D97-AF65-F5344CB8AC3E}">
        <p14:creationId xmlns="" xmlns:p14="http://schemas.microsoft.com/office/powerpoint/2010/main" val="1462831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03B7C-1C8E-4C9D-A37B-8CA30F932B6E}" type="slidenum">
              <a:rPr lang="en-US" smtClean="0"/>
              <a:pPr/>
              <a:t>14</a:t>
            </a:fld>
            <a:endParaRPr lang="en-US"/>
          </a:p>
        </p:txBody>
      </p:sp>
    </p:spTree>
    <p:extLst>
      <p:ext uri="{BB962C8B-B14F-4D97-AF65-F5344CB8AC3E}">
        <p14:creationId xmlns="" xmlns:p14="http://schemas.microsoft.com/office/powerpoint/2010/main" val="1098584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Older technique, using</a:t>
            </a:r>
            <a:r>
              <a:rPr lang="en-US" baseline="0" dirty="0" smtClean="0"/>
              <a:t> Blackboard</a:t>
            </a:r>
          </a:p>
          <a:p>
            <a:pPr marL="171450" indent="-171450">
              <a:buFont typeface="Arial" pitchFamily="34" charset="0"/>
              <a:buChar char="•"/>
            </a:pPr>
            <a:r>
              <a:rPr lang="en-US" baseline="0" dirty="0" smtClean="0"/>
              <a:t>Current inflection point for future planning – initial use of quizzes in screen-capture videos was successful, might use more of that for contextual exercises.</a:t>
            </a:r>
          </a:p>
          <a:p>
            <a:pPr marL="171450" indent="-171450">
              <a:buFont typeface="Arial" pitchFamily="34" charset="0"/>
              <a:buChar char="•"/>
            </a:pPr>
            <a:r>
              <a:rPr lang="en-US" baseline="0" dirty="0" smtClean="0"/>
              <a:t>Most helpful when questions can be multiple choice, though we have done essay questions with model answers</a:t>
            </a:r>
          </a:p>
          <a:p>
            <a:pPr marL="171450" indent="-171450">
              <a:buFont typeface="Arial" pitchFamily="34" charset="0"/>
              <a:buChar char="•"/>
            </a:pPr>
            <a:r>
              <a:rPr lang="en-US" baseline="0" dirty="0" smtClean="0"/>
              <a:t>Class participation</a:t>
            </a:r>
            <a:endParaRPr lang="en-US" dirty="0"/>
          </a:p>
        </p:txBody>
      </p:sp>
      <p:sp>
        <p:nvSpPr>
          <p:cNvPr id="4" name="Slide Number Placeholder 3"/>
          <p:cNvSpPr>
            <a:spLocks noGrp="1"/>
          </p:cNvSpPr>
          <p:nvPr>
            <p:ph type="sldNum" sz="quarter" idx="10"/>
          </p:nvPr>
        </p:nvSpPr>
        <p:spPr/>
        <p:txBody>
          <a:bodyPr/>
          <a:lstStyle/>
          <a:p>
            <a:fld id="{47803B7C-1C8E-4C9D-A37B-8CA30F932B6E}" type="slidenum">
              <a:rPr lang="en-US" smtClean="0"/>
              <a:pPr/>
              <a:t>15</a:t>
            </a:fld>
            <a:endParaRPr lang="en-US"/>
          </a:p>
        </p:txBody>
      </p:sp>
    </p:spTree>
    <p:extLst>
      <p:ext uri="{BB962C8B-B14F-4D97-AF65-F5344CB8AC3E}">
        <p14:creationId xmlns="" xmlns:p14="http://schemas.microsoft.com/office/powerpoint/2010/main" val="3628195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03B7C-1C8E-4C9D-A37B-8CA30F932B6E}" type="slidenum">
              <a:rPr lang="en-US" smtClean="0"/>
              <a:pPr/>
              <a:t>16</a:t>
            </a:fld>
            <a:endParaRPr lang="en-US"/>
          </a:p>
        </p:txBody>
      </p:sp>
    </p:spTree>
    <p:extLst>
      <p:ext uri="{BB962C8B-B14F-4D97-AF65-F5344CB8AC3E}">
        <p14:creationId xmlns="" xmlns:p14="http://schemas.microsoft.com/office/powerpoint/2010/main" val="2864073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Biggest surprise</a:t>
            </a:r>
            <a:r>
              <a:rPr lang="en-US" baseline="0" dirty="0" smtClean="0"/>
              <a:t> for everyone</a:t>
            </a:r>
          </a:p>
          <a:p>
            <a:pPr marL="628650" lvl="1" indent="-171450">
              <a:buFont typeface="Arial" pitchFamily="34" charset="0"/>
              <a:buChar char="•"/>
            </a:pPr>
            <a:r>
              <a:rPr lang="en-US" baseline="0" dirty="0" smtClean="0"/>
              <a:t>Students didn’t hate it (this surprised them too)</a:t>
            </a:r>
          </a:p>
          <a:p>
            <a:pPr marL="628650" lvl="1" indent="-171450">
              <a:buFont typeface="Arial" pitchFamily="34" charset="0"/>
              <a:buChar char="•"/>
            </a:pPr>
            <a:r>
              <a:rPr lang="en-US" baseline="0" dirty="0" smtClean="0"/>
              <a:t>Increased exposure led to increased understanding and use</a:t>
            </a:r>
          </a:p>
          <a:p>
            <a:pPr marL="628650" lvl="1" indent="-171450">
              <a:buFont typeface="Arial" pitchFamily="34" charset="0"/>
              <a:buChar char="•"/>
            </a:pPr>
            <a:r>
              <a:rPr lang="en-US" baseline="0" dirty="0" smtClean="0"/>
              <a:t>Teamwork &amp; research as a collaborative activity – easier to do with paper.</a:t>
            </a:r>
            <a:endParaRPr lang="en-US" dirty="0"/>
          </a:p>
        </p:txBody>
      </p:sp>
      <p:sp>
        <p:nvSpPr>
          <p:cNvPr id="4" name="Slide Number Placeholder 3"/>
          <p:cNvSpPr>
            <a:spLocks noGrp="1"/>
          </p:cNvSpPr>
          <p:nvPr>
            <p:ph type="sldNum" sz="quarter" idx="10"/>
          </p:nvPr>
        </p:nvSpPr>
        <p:spPr/>
        <p:txBody>
          <a:bodyPr/>
          <a:lstStyle/>
          <a:p>
            <a:fld id="{47803B7C-1C8E-4C9D-A37B-8CA30F932B6E}" type="slidenum">
              <a:rPr lang="en-US" smtClean="0"/>
              <a:pPr/>
              <a:t>17</a:t>
            </a:fld>
            <a:endParaRPr lang="en-US"/>
          </a:p>
        </p:txBody>
      </p:sp>
    </p:spTree>
    <p:extLst>
      <p:ext uri="{BB962C8B-B14F-4D97-AF65-F5344CB8AC3E}">
        <p14:creationId xmlns="" xmlns:p14="http://schemas.microsoft.com/office/powerpoint/2010/main" val="3154279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Better searches and more structural awareness of how</a:t>
            </a:r>
            <a:r>
              <a:rPr lang="en-US" baseline="0" dirty="0" smtClean="0"/>
              <a:t> online resources are organized</a:t>
            </a:r>
            <a:endParaRPr lang="en-US" dirty="0"/>
          </a:p>
        </p:txBody>
      </p:sp>
      <p:sp>
        <p:nvSpPr>
          <p:cNvPr id="4" name="Slide Number Placeholder 3"/>
          <p:cNvSpPr>
            <a:spLocks noGrp="1"/>
          </p:cNvSpPr>
          <p:nvPr>
            <p:ph type="sldNum" sz="quarter" idx="10"/>
          </p:nvPr>
        </p:nvSpPr>
        <p:spPr/>
        <p:txBody>
          <a:bodyPr/>
          <a:lstStyle/>
          <a:p>
            <a:fld id="{47803B7C-1C8E-4C9D-A37B-8CA30F932B6E}" type="slidenum">
              <a:rPr lang="en-US" smtClean="0"/>
              <a:pPr/>
              <a:t>18</a:t>
            </a:fld>
            <a:endParaRPr lang="en-US"/>
          </a:p>
        </p:txBody>
      </p:sp>
    </p:spTree>
    <p:extLst>
      <p:ext uri="{BB962C8B-B14F-4D97-AF65-F5344CB8AC3E}">
        <p14:creationId xmlns="" xmlns:p14="http://schemas.microsoft.com/office/powerpoint/2010/main" val="67634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Playing</a:t>
            </a:r>
            <a:r>
              <a:rPr lang="en-US" baseline="0" dirty="0" smtClean="0"/>
              <a:t> to their enlightened self-interest.</a:t>
            </a:r>
          </a:p>
          <a:p>
            <a:pPr marL="628650" lvl="1" indent="-171450">
              <a:buFont typeface="Arial" pitchFamily="34" charset="0"/>
              <a:buChar char="•"/>
            </a:pPr>
            <a:r>
              <a:rPr lang="en-US" baseline="0" dirty="0" smtClean="0"/>
              <a:t>Story of Camilla’s student</a:t>
            </a:r>
          </a:p>
          <a:p>
            <a:pPr marL="628650" lvl="1" indent="-171450">
              <a:buFont typeface="Arial" pitchFamily="34" charset="0"/>
              <a:buChar char="•"/>
            </a:pPr>
            <a:r>
              <a:rPr lang="en-US" baseline="0" dirty="0" smtClean="0"/>
              <a:t>Story of Bluebook indexes</a:t>
            </a:r>
            <a:endParaRPr lang="en-US" dirty="0"/>
          </a:p>
        </p:txBody>
      </p:sp>
      <p:sp>
        <p:nvSpPr>
          <p:cNvPr id="4" name="Slide Number Placeholder 3"/>
          <p:cNvSpPr>
            <a:spLocks noGrp="1"/>
          </p:cNvSpPr>
          <p:nvPr>
            <p:ph type="sldNum" sz="quarter" idx="10"/>
          </p:nvPr>
        </p:nvSpPr>
        <p:spPr/>
        <p:txBody>
          <a:bodyPr/>
          <a:lstStyle/>
          <a:p>
            <a:fld id="{47803B7C-1C8E-4C9D-A37B-8CA30F932B6E}" type="slidenum">
              <a:rPr lang="en-US" smtClean="0"/>
              <a:pPr/>
              <a:t>19</a:t>
            </a:fld>
            <a:endParaRPr lang="en-US"/>
          </a:p>
        </p:txBody>
      </p:sp>
    </p:spTree>
    <p:extLst>
      <p:ext uri="{BB962C8B-B14F-4D97-AF65-F5344CB8AC3E}">
        <p14:creationId xmlns="" xmlns:p14="http://schemas.microsoft.com/office/powerpoint/2010/main" val="198266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03B7C-1C8E-4C9D-A37B-8CA30F932B6E}" type="slidenum">
              <a:rPr lang="en-US" smtClean="0"/>
              <a:pPr/>
              <a:t>2</a:t>
            </a:fld>
            <a:endParaRPr lang="en-US"/>
          </a:p>
        </p:txBody>
      </p:sp>
    </p:spTree>
    <p:extLst>
      <p:ext uri="{BB962C8B-B14F-4D97-AF65-F5344CB8AC3E}">
        <p14:creationId xmlns="" xmlns:p14="http://schemas.microsoft.com/office/powerpoint/2010/main" val="314207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03B7C-1C8E-4C9D-A37B-8CA30F932B6E}" type="slidenum">
              <a:rPr lang="en-US" smtClean="0"/>
              <a:pPr/>
              <a:t>20</a:t>
            </a:fld>
            <a:endParaRPr lang="en-US"/>
          </a:p>
        </p:txBody>
      </p:sp>
    </p:spTree>
    <p:extLst>
      <p:ext uri="{BB962C8B-B14F-4D97-AF65-F5344CB8AC3E}">
        <p14:creationId xmlns="" xmlns:p14="http://schemas.microsoft.com/office/powerpoint/2010/main" val="2957731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Speed </a:t>
            </a:r>
          </a:p>
          <a:p>
            <a:pPr marL="171450" indent="-171450">
              <a:buFont typeface="Arial" pitchFamily="34" charset="0"/>
              <a:buChar char="•"/>
            </a:pPr>
            <a:r>
              <a:rPr lang="en-US" dirty="0" smtClean="0"/>
              <a:t>Failure</a:t>
            </a:r>
            <a:r>
              <a:rPr lang="en-US" baseline="0" dirty="0" smtClean="0"/>
              <a:t> to recognize patterns</a:t>
            </a:r>
          </a:p>
          <a:p>
            <a:pPr marL="171450" indent="-171450">
              <a:buFont typeface="Arial" pitchFamily="34" charset="0"/>
              <a:buChar char="•"/>
            </a:pPr>
            <a:r>
              <a:rPr lang="en-US" baseline="0" dirty="0" smtClean="0"/>
              <a:t>When no perfect case is found, sometimes they gravitate towards more shiny cases (e.g. SCOTUS) and ignore more on-point persuasive authority</a:t>
            </a:r>
            <a:endParaRPr lang="en-US" dirty="0"/>
          </a:p>
        </p:txBody>
      </p:sp>
      <p:sp>
        <p:nvSpPr>
          <p:cNvPr id="4" name="Slide Number Placeholder 3"/>
          <p:cNvSpPr>
            <a:spLocks noGrp="1"/>
          </p:cNvSpPr>
          <p:nvPr>
            <p:ph type="sldNum" sz="quarter" idx="10"/>
          </p:nvPr>
        </p:nvSpPr>
        <p:spPr/>
        <p:txBody>
          <a:bodyPr/>
          <a:lstStyle/>
          <a:p>
            <a:fld id="{47803B7C-1C8E-4C9D-A37B-8CA30F932B6E}" type="slidenum">
              <a:rPr lang="en-US" smtClean="0"/>
              <a:pPr/>
              <a:t>21</a:t>
            </a:fld>
            <a:endParaRPr lang="en-US"/>
          </a:p>
        </p:txBody>
      </p:sp>
    </p:spTree>
    <p:extLst>
      <p:ext uri="{BB962C8B-B14F-4D97-AF65-F5344CB8AC3E}">
        <p14:creationId xmlns="" xmlns:p14="http://schemas.microsoft.com/office/powerpoint/2010/main" val="595436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“no stakes” test</a:t>
            </a:r>
            <a:r>
              <a:rPr lang="en-US" baseline="0" dirty="0" smtClean="0"/>
              <a:t> slide</a:t>
            </a:r>
          </a:p>
          <a:p>
            <a:pPr marL="628650" lvl="1" indent="-171450">
              <a:buFont typeface="Arial" pitchFamily="34" charset="0"/>
              <a:buChar char="•"/>
            </a:pPr>
            <a:r>
              <a:rPr lang="en-US" baseline="0" dirty="0" smtClean="0"/>
              <a:t>Settles presenter</a:t>
            </a:r>
          </a:p>
          <a:p>
            <a:pPr marL="628650" lvl="1" indent="-171450">
              <a:buFont typeface="Arial" pitchFamily="34" charset="0"/>
              <a:buChar char="•"/>
            </a:pPr>
            <a:r>
              <a:rPr lang="en-US" baseline="0" dirty="0" smtClean="0"/>
              <a:t>Assures everyone that system works</a:t>
            </a:r>
          </a:p>
          <a:p>
            <a:pPr marL="628650" lvl="1" indent="-171450">
              <a:buFont typeface="Arial" pitchFamily="34" charset="0"/>
              <a:buChar char="•"/>
            </a:pPr>
            <a:r>
              <a:rPr lang="en-US" baseline="0" dirty="0" smtClean="0"/>
              <a:t>Gets students into interactive mode (similar to quizzing)</a:t>
            </a:r>
          </a:p>
          <a:p>
            <a:pPr marL="628650" lvl="1" indent="-171450">
              <a:buFont typeface="Arial" pitchFamily="34" charset="0"/>
              <a:buChar char="•"/>
            </a:pPr>
            <a:r>
              <a:rPr lang="en-US" baseline="0" dirty="0" smtClean="0"/>
              <a:t>Gets students out from behind their laptops.</a:t>
            </a:r>
          </a:p>
          <a:p>
            <a:pPr marL="171450" lvl="0" indent="-171450">
              <a:buFont typeface="Arial" pitchFamily="34" charset="0"/>
              <a:buChar char="•"/>
            </a:pPr>
            <a:r>
              <a:rPr lang="en-US" baseline="0" dirty="0" smtClean="0"/>
              <a:t>Students started asking for polling quizzes – how often do students look forward to a part </a:t>
            </a:r>
            <a:r>
              <a:rPr lang="en-US" baseline="0" smtClean="0"/>
              <a:t>of class?</a:t>
            </a:r>
            <a:endParaRPr lang="en-US"/>
          </a:p>
        </p:txBody>
      </p:sp>
      <p:sp>
        <p:nvSpPr>
          <p:cNvPr id="4" name="Slide Number Placeholder 3"/>
          <p:cNvSpPr>
            <a:spLocks noGrp="1"/>
          </p:cNvSpPr>
          <p:nvPr>
            <p:ph type="sldNum" sz="quarter" idx="10"/>
          </p:nvPr>
        </p:nvSpPr>
        <p:spPr/>
        <p:txBody>
          <a:bodyPr/>
          <a:lstStyle/>
          <a:p>
            <a:fld id="{47803B7C-1C8E-4C9D-A37B-8CA30F932B6E}" type="slidenum">
              <a:rPr lang="en-US" smtClean="0"/>
              <a:pPr/>
              <a:t>22</a:t>
            </a:fld>
            <a:endParaRPr lang="en-US"/>
          </a:p>
        </p:txBody>
      </p:sp>
    </p:spTree>
    <p:extLst>
      <p:ext uri="{BB962C8B-B14F-4D97-AF65-F5344CB8AC3E}">
        <p14:creationId xmlns="" xmlns:p14="http://schemas.microsoft.com/office/powerpoint/2010/main" val="7778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03B7C-1C8E-4C9D-A37B-8CA30F932B6E}" type="slidenum">
              <a:rPr lang="en-US" smtClean="0"/>
              <a:pPr/>
              <a:t>23</a:t>
            </a:fld>
            <a:endParaRPr lang="en-US"/>
          </a:p>
        </p:txBody>
      </p:sp>
    </p:spTree>
    <p:extLst>
      <p:ext uri="{BB962C8B-B14F-4D97-AF65-F5344CB8AC3E}">
        <p14:creationId xmlns="" xmlns:p14="http://schemas.microsoft.com/office/powerpoint/2010/main" val="2855791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03B7C-1C8E-4C9D-A37B-8CA30F932B6E}" type="slidenum">
              <a:rPr lang="en-US" smtClean="0"/>
              <a:pPr/>
              <a:t>24</a:t>
            </a:fld>
            <a:endParaRPr lang="en-US"/>
          </a:p>
        </p:txBody>
      </p:sp>
    </p:spTree>
    <p:extLst>
      <p:ext uri="{BB962C8B-B14F-4D97-AF65-F5344CB8AC3E}">
        <p14:creationId xmlns="" xmlns:p14="http://schemas.microsoft.com/office/powerpoint/2010/main" val="1915653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6DA245-543A-4BDA-960E-2398E32EBF59}" type="slidenum">
              <a:rPr lang="en-US" smtClean="0"/>
              <a:pPr>
                <a:defRPr/>
              </a:pPr>
              <a:t>25</a:t>
            </a:fld>
            <a:endParaRPr lang="en-US"/>
          </a:p>
        </p:txBody>
      </p:sp>
    </p:spTree>
    <p:extLst>
      <p:ext uri="{BB962C8B-B14F-4D97-AF65-F5344CB8AC3E}">
        <p14:creationId xmlns="" xmlns:p14="http://schemas.microsoft.com/office/powerpoint/2010/main" val="3940456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03B7C-1C8E-4C9D-A37B-8CA30F932B6E}" type="slidenum">
              <a:rPr lang="en-US" smtClean="0"/>
              <a:pPr/>
              <a:t>26</a:t>
            </a:fld>
            <a:endParaRPr lang="en-US"/>
          </a:p>
        </p:txBody>
      </p:sp>
    </p:spTree>
    <p:extLst>
      <p:ext uri="{BB962C8B-B14F-4D97-AF65-F5344CB8AC3E}">
        <p14:creationId xmlns="" xmlns:p14="http://schemas.microsoft.com/office/powerpoint/2010/main" val="2375119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03B7C-1C8E-4C9D-A37B-8CA30F932B6E}" type="slidenum">
              <a:rPr lang="en-US" smtClean="0"/>
              <a:pPr/>
              <a:t>27</a:t>
            </a:fld>
            <a:endParaRPr lang="en-US"/>
          </a:p>
        </p:txBody>
      </p:sp>
    </p:spTree>
    <p:extLst>
      <p:ext uri="{BB962C8B-B14F-4D97-AF65-F5344CB8AC3E}">
        <p14:creationId xmlns="" xmlns:p14="http://schemas.microsoft.com/office/powerpoint/2010/main" val="157293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03B7C-1C8E-4C9D-A37B-8CA30F932B6E}" type="slidenum">
              <a:rPr lang="en-US" smtClean="0"/>
              <a:pPr/>
              <a:t>28</a:t>
            </a:fld>
            <a:endParaRPr lang="en-US"/>
          </a:p>
        </p:txBody>
      </p:sp>
    </p:spTree>
    <p:extLst>
      <p:ext uri="{BB962C8B-B14F-4D97-AF65-F5344CB8AC3E}">
        <p14:creationId xmlns="" xmlns:p14="http://schemas.microsoft.com/office/powerpoint/2010/main" val="677328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03B7C-1C8E-4C9D-A37B-8CA30F932B6E}" type="slidenum">
              <a:rPr lang="en-US" smtClean="0"/>
              <a:pPr/>
              <a:t>29</a:t>
            </a:fld>
            <a:endParaRPr lang="en-US"/>
          </a:p>
        </p:txBody>
      </p:sp>
    </p:spTree>
    <p:extLst>
      <p:ext uri="{BB962C8B-B14F-4D97-AF65-F5344CB8AC3E}">
        <p14:creationId xmlns="" xmlns:p14="http://schemas.microsoft.com/office/powerpoint/2010/main" val="71811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03B7C-1C8E-4C9D-A37B-8CA30F932B6E}" type="slidenum">
              <a:rPr lang="en-US" smtClean="0"/>
              <a:pPr/>
              <a:t>3</a:t>
            </a:fld>
            <a:endParaRPr lang="en-US"/>
          </a:p>
        </p:txBody>
      </p:sp>
    </p:spTree>
    <p:extLst>
      <p:ext uri="{BB962C8B-B14F-4D97-AF65-F5344CB8AC3E}">
        <p14:creationId xmlns="" xmlns:p14="http://schemas.microsoft.com/office/powerpoint/2010/main" val="2578649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03B7C-1C8E-4C9D-A37B-8CA30F932B6E}" type="slidenum">
              <a:rPr lang="en-US" smtClean="0"/>
              <a:pPr/>
              <a:t>30</a:t>
            </a:fld>
            <a:endParaRPr lang="en-US"/>
          </a:p>
        </p:txBody>
      </p:sp>
    </p:spTree>
    <p:extLst>
      <p:ext uri="{BB962C8B-B14F-4D97-AF65-F5344CB8AC3E}">
        <p14:creationId xmlns="" xmlns:p14="http://schemas.microsoft.com/office/powerpoint/2010/main" val="2358355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Peer feedback is crucial – students listen</a:t>
            </a:r>
            <a:r>
              <a:rPr lang="en-US" baseline="0" dirty="0" smtClean="0"/>
              <a:t> when their contemporaries speak</a:t>
            </a:r>
          </a:p>
          <a:p>
            <a:pPr marL="171450" indent="-171450">
              <a:buFont typeface="Arial" pitchFamily="34" charset="0"/>
              <a:buChar char="•"/>
            </a:pPr>
            <a:r>
              <a:rPr lang="en-US" baseline="0" dirty="0" smtClean="0"/>
              <a:t>The videos are aging, but still have good points and are appreciated by students</a:t>
            </a:r>
          </a:p>
          <a:p>
            <a:pPr marL="171450" indent="-171450">
              <a:buFont typeface="Arial" pitchFamily="34" charset="0"/>
              <a:buChar char="•"/>
            </a:pPr>
            <a:r>
              <a:rPr lang="en-US" baseline="0" dirty="0" smtClean="0"/>
              <a:t>They’re an icebreaker – they let students know they aren’t going through this for the first time</a:t>
            </a:r>
          </a:p>
          <a:p>
            <a:pPr marL="171450" indent="-171450">
              <a:buFont typeface="Arial" pitchFamily="34" charset="0"/>
              <a:buChar char="•"/>
            </a:pPr>
            <a:r>
              <a:rPr lang="en-US" dirty="0" smtClean="0"/>
              <a:t>Different personalities in the various videos</a:t>
            </a:r>
            <a:r>
              <a:rPr lang="en-US" baseline="0" dirty="0" smtClean="0"/>
              <a:t> allow for a good range of reactions</a:t>
            </a:r>
            <a:endParaRPr lang="en-US" dirty="0"/>
          </a:p>
        </p:txBody>
      </p:sp>
      <p:sp>
        <p:nvSpPr>
          <p:cNvPr id="4" name="Slide Number Placeholder 3"/>
          <p:cNvSpPr>
            <a:spLocks noGrp="1"/>
          </p:cNvSpPr>
          <p:nvPr>
            <p:ph type="sldNum" sz="quarter" idx="10"/>
          </p:nvPr>
        </p:nvSpPr>
        <p:spPr/>
        <p:txBody>
          <a:bodyPr/>
          <a:lstStyle/>
          <a:p>
            <a:fld id="{47803B7C-1C8E-4C9D-A37B-8CA30F932B6E}" type="slidenum">
              <a:rPr lang="en-US" smtClean="0"/>
              <a:pPr/>
              <a:t>31</a:t>
            </a:fld>
            <a:endParaRPr lang="en-US"/>
          </a:p>
        </p:txBody>
      </p:sp>
    </p:spTree>
    <p:extLst>
      <p:ext uri="{BB962C8B-B14F-4D97-AF65-F5344CB8AC3E}">
        <p14:creationId xmlns="" xmlns:p14="http://schemas.microsoft.com/office/powerpoint/2010/main" val="3777940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Semi-flipped class</a:t>
            </a:r>
          </a:p>
          <a:p>
            <a:pPr marL="171450" indent="-171450">
              <a:buFont typeface="Arial" pitchFamily="34" charset="0"/>
              <a:buChar char="•"/>
            </a:pPr>
            <a:r>
              <a:rPr lang="en-US" dirty="0" smtClean="0"/>
              <a:t>2-hour</a:t>
            </a:r>
            <a:r>
              <a:rPr lang="en-US" baseline="0" dirty="0" smtClean="0"/>
              <a:t> class sessions enabled fairly in-depth exercises</a:t>
            </a:r>
          </a:p>
          <a:p>
            <a:pPr marL="171450" indent="-171450">
              <a:buFont typeface="Arial" pitchFamily="34" charset="0"/>
              <a:buChar char="•"/>
            </a:pPr>
            <a:r>
              <a:rPr lang="en-US" baseline="0" dirty="0" smtClean="0"/>
              <a:t>Solution for multiple platforms: collaborative work enabled students to demonstrate to each other</a:t>
            </a:r>
          </a:p>
          <a:p>
            <a:pPr marL="171450" indent="-171450">
              <a:buFont typeface="Arial" pitchFamily="34" charset="0"/>
              <a:buChar char="•"/>
            </a:pPr>
            <a:r>
              <a:rPr lang="en-US" baseline="0" dirty="0" smtClean="0"/>
              <a:t>Feedback from students after each exercise allowed students to see that there’s no one way to do things.</a:t>
            </a:r>
            <a:endParaRPr lang="en-US" dirty="0"/>
          </a:p>
        </p:txBody>
      </p:sp>
      <p:sp>
        <p:nvSpPr>
          <p:cNvPr id="4" name="Slide Number Placeholder 3"/>
          <p:cNvSpPr>
            <a:spLocks noGrp="1"/>
          </p:cNvSpPr>
          <p:nvPr>
            <p:ph type="sldNum" sz="quarter" idx="10"/>
          </p:nvPr>
        </p:nvSpPr>
        <p:spPr/>
        <p:txBody>
          <a:bodyPr/>
          <a:lstStyle/>
          <a:p>
            <a:fld id="{47803B7C-1C8E-4C9D-A37B-8CA30F932B6E}" type="slidenum">
              <a:rPr lang="en-US" smtClean="0"/>
              <a:pPr/>
              <a:t>32</a:t>
            </a:fld>
            <a:endParaRPr lang="en-US"/>
          </a:p>
        </p:txBody>
      </p:sp>
    </p:spTree>
    <p:extLst>
      <p:ext uri="{BB962C8B-B14F-4D97-AF65-F5344CB8AC3E}">
        <p14:creationId xmlns="" xmlns:p14="http://schemas.microsoft.com/office/powerpoint/2010/main" val="1091276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03B7C-1C8E-4C9D-A37B-8CA30F932B6E}" type="slidenum">
              <a:rPr lang="en-US" smtClean="0"/>
              <a:pPr/>
              <a:t>33</a:t>
            </a:fld>
            <a:endParaRPr lang="en-US"/>
          </a:p>
        </p:txBody>
      </p:sp>
    </p:spTree>
    <p:extLst>
      <p:ext uri="{BB962C8B-B14F-4D97-AF65-F5344CB8AC3E}">
        <p14:creationId xmlns="" xmlns:p14="http://schemas.microsoft.com/office/powerpoint/2010/main" val="678576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Allow Google (and their knowledge that Google</a:t>
            </a:r>
            <a:r>
              <a:rPr lang="en-US" baseline="0" dirty="0" smtClean="0"/>
              <a:t> and Wikipedia aren’t always reliable) to provide a platform that is comfortable and familiar</a:t>
            </a:r>
          </a:p>
          <a:p>
            <a:pPr marL="171450" indent="-171450">
              <a:buFont typeface="Arial" pitchFamily="34" charset="0"/>
              <a:buChar char="•"/>
            </a:pPr>
            <a:r>
              <a:rPr lang="en-US" baseline="0" dirty="0" smtClean="0"/>
              <a:t>By utilizing different tools and techniques, we are inherently modeling flexibility</a:t>
            </a:r>
          </a:p>
          <a:p>
            <a:pPr marL="171450" indent="-171450">
              <a:buFont typeface="Arial" pitchFamily="34" charset="0"/>
              <a:buChar char="•"/>
            </a:pPr>
            <a:r>
              <a:rPr lang="en-US" baseline="0" dirty="0" smtClean="0"/>
              <a:t>Much talk about DNs is nonsense – but they do have a short attention span.  Switching techniques helps to capture and keep attention.</a:t>
            </a:r>
          </a:p>
          <a:p>
            <a:pPr marL="171450" indent="-171450">
              <a:buFont typeface="Arial" pitchFamily="34" charset="0"/>
              <a:buChar char="•"/>
            </a:pPr>
            <a:r>
              <a:rPr lang="en-US" baseline="0" dirty="0" smtClean="0"/>
              <a:t>Switching up techniques and opening dialogue allowed us to spot more gaps in their knowledge prior to the final paper</a:t>
            </a:r>
            <a:endParaRPr lang="en-US" dirty="0"/>
          </a:p>
        </p:txBody>
      </p:sp>
      <p:sp>
        <p:nvSpPr>
          <p:cNvPr id="4" name="Slide Number Placeholder 3"/>
          <p:cNvSpPr>
            <a:spLocks noGrp="1"/>
          </p:cNvSpPr>
          <p:nvPr>
            <p:ph type="sldNum" sz="quarter" idx="10"/>
          </p:nvPr>
        </p:nvSpPr>
        <p:spPr/>
        <p:txBody>
          <a:bodyPr/>
          <a:lstStyle/>
          <a:p>
            <a:fld id="{47803B7C-1C8E-4C9D-A37B-8CA30F932B6E}" type="slidenum">
              <a:rPr lang="en-US" smtClean="0"/>
              <a:pPr/>
              <a:t>4</a:t>
            </a:fld>
            <a:endParaRPr lang="en-US"/>
          </a:p>
        </p:txBody>
      </p:sp>
    </p:spTree>
    <p:extLst>
      <p:ext uri="{BB962C8B-B14F-4D97-AF65-F5344CB8AC3E}">
        <p14:creationId xmlns="" xmlns:p14="http://schemas.microsoft.com/office/powerpoint/2010/main" val="61965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Hard</a:t>
            </a:r>
            <a:r>
              <a:rPr lang="en-US" baseline="0" dirty="0" smtClean="0"/>
              <a:t> to get students to get out of text-search mode, but when we modeled so many different behaviors it made changing techniques seem more organic</a:t>
            </a:r>
          </a:p>
          <a:p>
            <a:pPr marL="171450" indent="-171450">
              <a:buFont typeface="Arial" pitchFamily="34" charset="0"/>
              <a:buChar char="•"/>
            </a:pPr>
            <a:r>
              <a:rPr lang="en-US" baseline="0" dirty="0" smtClean="0"/>
              <a:t>Fewer papers exhibited “flat forehead” syndrome</a:t>
            </a:r>
          </a:p>
          <a:p>
            <a:pPr marL="171450" indent="-171450">
              <a:buFont typeface="Arial" pitchFamily="34" charset="0"/>
              <a:buChar char="•"/>
            </a:pPr>
            <a:r>
              <a:rPr lang="en-US" baseline="0" dirty="0" smtClean="0"/>
              <a:t>Fewer papers whose vocabulary reach exceeded their grasp</a:t>
            </a:r>
          </a:p>
          <a:p>
            <a:pPr marL="171450" indent="-171450">
              <a:buFont typeface="Arial" pitchFamily="34" charset="0"/>
              <a:buChar char="•"/>
            </a:pPr>
            <a:r>
              <a:rPr lang="en-US" baseline="0" dirty="0" smtClean="0"/>
              <a:t>Greater metacognition and self-knowledge re: gaps in their own knowledge.</a:t>
            </a:r>
            <a:endParaRPr lang="en-US" dirty="0"/>
          </a:p>
        </p:txBody>
      </p:sp>
      <p:sp>
        <p:nvSpPr>
          <p:cNvPr id="4" name="Slide Number Placeholder 3"/>
          <p:cNvSpPr>
            <a:spLocks noGrp="1"/>
          </p:cNvSpPr>
          <p:nvPr>
            <p:ph type="sldNum" sz="quarter" idx="10"/>
          </p:nvPr>
        </p:nvSpPr>
        <p:spPr/>
        <p:txBody>
          <a:bodyPr/>
          <a:lstStyle/>
          <a:p>
            <a:fld id="{47803B7C-1C8E-4C9D-A37B-8CA30F932B6E}" type="slidenum">
              <a:rPr lang="en-US" smtClean="0"/>
              <a:pPr/>
              <a:t>5</a:t>
            </a:fld>
            <a:endParaRPr lang="en-US"/>
          </a:p>
        </p:txBody>
      </p:sp>
    </p:spTree>
    <p:extLst>
      <p:ext uri="{BB962C8B-B14F-4D97-AF65-F5344CB8AC3E}">
        <p14:creationId xmlns="" xmlns:p14="http://schemas.microsoft.com/office/powerpoint/2010/main" val="275633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03B7C-1C8E-4C9D-A37B-8CA30F932B6E}" type="slidenum">
              <a:rPr lang="en-US" smtClean="0"/>
              <a:pPr/>
              <a:t>6</a:t>
            </a:fld>
            <a:endParaRPr lang="en-US"/>
          </a:p>
        </p:txBody>
      </p:sp>
    </p:spTree>
    <p:extLst>
      <p:ext uri="{BB962C8B-B14F-4D97-AF65-F5344CB8AC3E}">
        <p14:creationId xmlns="" xmlns:p14="http://schemas.microsoft.com/office/powerpoint/2010/main" val="3378194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03B7C-1C8E-4C9D-A37B-8CA30F932B6E}" type="slidenum">
              <a:rPr lang="en-US" smtClean="0"/>
              <a:pPr/>
              <a:t>7</a:t>
            </a:fld>
            <a:endParaRPr lang="en-US"/>
          </a:p>
        </p:txBody>
      </p:sp>
    </p:spTree>
    <p:extLst>
      <p:ext uri="{BB962C8B-B14F-4D97-AF65-F5344CB8AC3E}">
        <p14:creationId xmlns="" xmlns:p14="http://schemas.microsoft.com/office/powerpoint/2010/main" val="2738479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03B7C-1C8E-4C9D-A37B-8CA30F932B6E}" type="slidenum">
              <a:rPr lang="en-US" smtClean="0"/>
              <a:pPr/>
              <a:t>8</a:t>
            </a:fld>
            <a:endParaRPr lang="en-US"/>
          </a:p>
        </p:txBody>
      </p:sp>
    </p:spTree>
    <p:extLst>
      <p:ext uri="{BB962C8B-B14F-4D97-AF65-F5344CB8AC3E}">
        <p14:creationId xmlns="" xmlns:p14="http://schemas.microsoft.com/office/powerpoint/2010/main" val="53881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How many</a:t>
            </a:r>
            <a:r>
              <a:rPr lang="en-US" baseline="0" dirty="0" smtClean="0"/>
              <a:t> of you rely on the Socratic Method?</a:t>
            </a:r>
          </a:p>
          <a:p>
            <a:pPr marL="171450" indent="-171450">
              <a:buFont typeface="Arial" pitchFamily="34" charset="0"/>
              <a:buChar char="•"/>
            </a:pPr>
            <a:r>
              <a:rPr lang="en-US" baseline="0" dirty="0" smtClean="0"/>
              <a:t>In looking at new techniques, we didn’t abandon old ones</a:t>
            </a:r>
          </a:p>
          <a:p>
            <a:pPr marL="171450" indent="-171450">
              <a:buFont typeface="Arial" pitchFamily="34" charset="0"/>
              <a:buChar char="•"/>
            </a:pPr>
            <a:r>
              <a:rPr lang="en-US" baseline="0" dirty="0" smtClean="0"/>
              <a:t>Other techniques and tools facilitated discussion</a:t>
            </a:r>
          </a:p>
          <a:p>
            <a:pPr marL="171450" indent="-171450">
              <a:buFont typeface="Arial" pitchFamily="34" charset="0"/>
              <a:buChar char="•"/>
            </a:pPr>
            <a:r>
              <a:rPr lang="en-US" baseline="0" dirty="0" smtClean="0"/>
              <a:t>“Here, in this room – this is where you get things wrong.”  Safe space</a:t>
            </a:r>
          </a:p>
          <a:p>
            <a:pPr marL="171450" indent="-171450">
              <a:buFont typeface="Arial" pitchFamily="34" charset="0"/>
              <a:buChar char="•"/>
            </a:pPr>
            <a:r>
              <a:rPr lang="en-US" dirty="0" smtClean="0"/>
              <a:t>Interactions with students highlighted gaps in knowledge.</a:t>
            </a:r>
            <a:endParaRPr lang="en-US" dirty="0"/>
          </a:p>
        </p:txBody>
      </p:sp>
      <p:sp>
        <p:nvSpPr>
          <p:cNvPr id="4" name="Slide Number Placeholder 3"/>
          <p:cNvSpPr>
            <a:spLocks noGrp="1"/>
          </p:cNvSpPr>
          <p:nvPr>
            <p:ph type="sldNum" sz="quarter" idx="10"/>
          </p:nvPr>
        </p:nvSpPr>
        <p:spPr/>
        <p:txBody>
          <a:bodyPr/>
          <a:lstStyle/>
          <a:p>
            <a:fld id="{47803B7C-1C8E-4C9D-A37B-8CA30F932B6E}" type="slidenum">
              <a:rPr lang="en-US" smtClean="0"/>
              <a:pPr/>
              <a:t>9</a:t>
            </a:fld>
            <a:endParaRPr lang="en-US"/>
          </a:p>
        </p:txBody>
      </p:sp>
    </p:spTree>
    <p:extLst>
      <p:ext uri="{BB962C8B-B14F-4D97-AF65-F5344CB8AC3E}">
        <p14:creationId xmlns="" xmlns:p14="http://schemas.microsoft.com/office/powerpoint/2010/main" val="32639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47F6B5-7FD3-4CDB-99AC-CD2A2C774CBD}"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1707A-995D-4AE8-B8F6-A9F07500CD7B}" type="slidenum">
              <a:rPr lang="en-US" smtClean="0"/>
              <a:pPr/>
              <a:t>‹#›</a:t>
            </a:fld>
            <a:endParaRPr lang="en-US"/>
          </a:p>
        </p:txBody>
      </p:sp>
    </p:spTree>
    <p:extLst>
      <p:ext uri="{BB962C8B-B14F-4D97-AF65-F5344CB8AC3E}">
        <p14:creationId xmlns="" xmlns:p14="http://schemas.microsoft.com/office/powerpoint/2010/main" val="70244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47F6B5-7FD3-4CDB-99AC-CD2A2C774CBD}"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1707A-995D-4AE8-B8F6-A9F07500CD7B}" type="slidenum">
              <a:rPr lang="en-US" smtClean="0"/>
              <a:pPr/>
              <a:t>‹#›</a:t>
            </a:fld>
            <a:endParaRPr lang="en-US"/>
          </a:p>
        </p:txBody>
      </p:sp>
    </p:spTree>
    <p:extLst>
      <p:ext uri="{BB962C8B-B14F-4D97-AF65-F5344CB8AC3E}">
        <p14:creationId xmlns="" xmlns:p14="http://schemas.microsoft.com/office/powerpoint/2010/main" val="415331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47F6B5-7FD3-4CDB-99AC-CD2A2C774CBD}"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1707A-995D-4AE8-B8F6-A9F07500CD7B}" type="slidenum">
              <a:rPr lang="en-US" smtClean="0"/>
              <a:pPr/>
              <a:t>‹#›</a:t>
            </a:fld>
            <a:endParaRPr lang="en-US"/>
          </a:p>
        </p:txBody>
      </p:sp>
    </p:spTree>
    <p:extLst>
      <p:ext uri="{BB962C8B-B14F-4D97-AF65-F5344CB8AC3E}">
        <p14:creationId xmlns="" xmlns:p14="http://schemas.microsoft.com/office/powerpoint/2010/main" val="2920667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9050" y="26988"/>
            <a:ext cx="420688" cy="307975"/>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fld id="{C8D54313-5EA4-43D9-B394-9BB663617912}" type="slidenum">
              <a:rPr lang="en-US" sz="1400" b="1" smtClean="0">
                <a:latin typeface="Arial Black" pitchFamily="34" charset="0"/>
              </a:rPr>
              <a:pPr algn="ctr" eaLnBrk="1" hangingPunct="1">
                <a:defRPr/>
              </a:pPr>
              <a:t>‹#›</a:t>
            </a:fld>
            <a:endParaRPr lang="en-US" sz="1400" b="1" smtClean="0">
              <a:latin typeface="Arial Black" pitchFamily="34" charset="0"/>
            </a:endParaRPr>
          </a:p>
        </p:txBody>
      </p:sp>
    </p:spTree>
    <p:extLst>
      <p:ext uri="{BB962C8B-B14F-4D97-AF65-F5344CB8AC3E}">
        <p14:creationId xmlns="" xmlns:p14="http://schemas.microsoft.com/office/powerpoint/2010/main" val="2665853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9050" y="26988"/>
            <a:ext cx="420688" cy="307975"/>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fld id="{C8D54313-5EA4-43D9-B394-9BB663617912}" type="slidenum">
              <a:rPr lang="en-US" sz="1400" b="1" smtClean="0">
                <a:latin typeface="Arial Black" pitchFamily="34" charset="0"/>
              </a:rPr>
              <a:pPr algn="ctr" eaLnBrk="1" hangingPunct="1">
                <a:defRPr/>
              </a:pPr>
              <a:t>‹#›</a:t>
            </a:fld>
            <a:endParaRPr lang="en-US" sz="1400" b="1" smtClean="0">
              <a:latin typeface="Arial Black" pitchFamily="34" charset="0"/>
            </a:endParaRPr>
          </a:p>
        </p:txBody>
      </p:sp>
    </p:spTree>
    <p:extLst>
      <p:ext uri="{BB962C8B-B14F-4D97-AF65-F5344CB8AC3E}">
        <p14:creationId xmlns="" xmlns:p14="http://schemas.microsoft.com/office/powerpoint/2010/main" val="2665853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9050" y="26988"/>
            <a:ext cx="420688" cy="307975"/>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fld id="{6375480A-E75E-43F7-991D-AABC4966136B}" type="slidenum">
              <a:rPr lang="en-US" sz="1400" b="1" smtClean="0">
                <a:latin typeface="Arial Black" pitchFamily="34" charset="0"/>
              </a:rPr>
              <a:pPr algn="ctr" eaLnBrk="1" hangingPunct="1">
                <a:defRPr/>
              </a:pPr>
              <a:t>‹#›</a:t>
            </a:fld>
            <a:endParaRPr lang="en-US" sz="1400" b="1" smtClean="0">
              <a:latin typeface="Arial Black" pitchFamily="34" charset="0"/>
            </a:endParaRPr>
          </a:p>
        </p:txBody>
      </p:sp>
    </p:spTree>
    <p:extLst>
      <p:ext uri="{BB962C8B-B14F-4D97-AF65-F5344CB8AC3E}">
        <p14:creationId xmlns="" xmlns:p14="http://schemas.microsoft.com/office/powerpoint/2010/main" val="402552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47F6B5-7FD3-4CDB-99AC-CD2A2C774CBD}"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1707A-995D-4AE8-B8F6-A9F07500CD7B}" type="slidenum">
              <a:rPr lang="en-US" smtClean="0"/>
              <a:pPr/>
              <a:t>‹#›</a:t>
            </a:fld>
            <a:endParaRPr lang="en-US"/>
          </a:p>
        </p:txBody>
      </p:sp>
    </p:spTree>
    <p:extLst>
      <p:ext uri="{BB962C8B-B14F-4D97-AF65-F5344CB8AC3E}">
        <p14:creationId xmlns="" xmlns:p14="http://schemas.microsoft.com/office/powerpoint/2010/main" val="255675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47F6B5-7FD3-4CDB-99AC-CD2A2C774CBD}"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1707A-995D-4AE8-B8F6-A9F07500CD7B}" type="slidenum">
              <a:rPr lang="en-US" smtClean="0"/>
              <a:pPr/>
              <a:t>‹#›</a:t>
            </a:fld>
            <a:endParaRPr lang="en-US"/>
          </a:p>
        </p:txBody>
      </p:sp>
    </p:spTree>
    <p:extLst>
      <p:ext uri="{BB962C8B-B14F-4D97-AF65-F5344CB8AC3E}">
        <p14:creationId xmlns="" xmlns:p14="http://schemas.microsoft.com/office/powerpoint/2010/main" val="350055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47F6B5-7FD3-4CDB-99AC-CD2A2C774CBD}" type="datetimeFigureOut">
              <a:rPr lang="en-US" smtClean="0"/>
              <a:pPr/>
              <a:t>6/13/2013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1707A-995D-4AE8-B8F6-A9F07500CD7B}" type="slidenum">
              <a:rPr lang="en-US" smtClean="0"/>
              <a:pPr/>
              <a:t>‹#›</a:t>
            </a:fld>
            <a:endParaRPr lang="en-US"/>
          </a:p>
        </p:txBody>
      </p:sp>
    </p:spTree>
    <p:extLst>
      <p:ext uri="{BB962C8B-B14F-4D97-AF65-F5344CB8AC3E}">
        <p14:creationId xmlns="" xmlns:p14="http://schemas.microsoft.com/office/powerpoint/2010/main" val="4160906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47F6B5-7FD3-4CDB-99AC-CD2A2C774CBD}" type="datetimeFigureOut">
              <a:rPr lang="en-US" smtClean="0"/>
              <a:pPr/>
              <a:t>6/13/2013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1707A-995D-4AE8-B8F6-A9F07500CD7B}" type="slidenum">
              <a:rPr lang="en-US" smtClean="0"/>
              <a:pPr/>
              <a:t>‹#›</a:t>
            </a:fld>
            <a:endParaRPr lang="en-US"/>
          </a:p>
        </p:txBody>
      </p:sp>
    </p:spTree>
    <p:extLst>
      <p:ext uri="{BB962C8B-B14F-4D97-AF65-F5344CB8AC3E}">
        <p14:creationId xmlns="" xmlns:p14="http://schemas.microsoft.com/office/powerpoint/2010/main" val="61479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47F6B5-7FD3-4CDB-99AC-CD2A2C774CBD}" type="datetimeFigureOut">
              <a:rPr lang="en-US" smtClean="0"/>
              <a:pPr/>
              <a:t>6/13/2013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1707A-995D-4AE8-B8F6-A9F07500CD7B}" type="slidenum">
              <a:rPr lang="en-US" smtClean="0"/>
              <a:pPr/>
              <a:t>‹#›</a:t>
            </a:fld>
            <a:endParaRPr lang="en-US"/>
          </a:p>
        </p:txBody>
      </p:sp>
    </p:spTree>
    <p:extLst>
      <p:ext uri="{BB962C8B-B14F-4D97-AF65-F5344CB8AC3E}">
        <p14:creationId xmlns="" xmlns:p14="http://schemas.microsoft.com/office/powerpoint/2010/main" val="256523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7F6B5-7FD3-4CDB-99AC-CD2A2C774CBD}" type="datetimeFigureOut">
              <a:rPr lang="en-US" smtClean="0"/>
              <a:pPr/>
              <a:t>6/13/2013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1707A-995D-4AE8-B8F6-A9F07500CD7B}" type="slidenum">
              <a:rPr lang="en-US" smtClean="0"/>
              <a:pPr/>
              <a:t>‹#›</a:t>
            </a:fld>
            <a:endParaRPr lang="en-US"/>
          </a:p>
        </p:txBody>
      </p:sp>
    </p:spTree>
    <p:extLst>
      <p:ext uri="{BB962C8B-B14F-4D97-AF65-F5344CB8AC3E}">
        <p14:creationId xmlns="" xmlns:p14="http://schemas.microsoft.com/office/powerpoint/2010/main" val="413994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47F6B5-7FD3-4CDB-99AC-CD2A2C774CBD}" type="datetimeFigureOut">
              <a:rPr lang="en-US" smtClean="0"/>
              <a:pPr/>
              <a:t>6/13/2013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1707A-995D-4AE8-B8F6-A9F07500CD7B}" type="slidenum">
              <a:rPr lang="en-US" smtClean="0"/>
              <a:pPr/>
              <a:t>‹#›</a:t>
            </a:fld>
            <a:endParaRPr lang="en-US"/>
          </a:p>
        </p:txBody>
      </p:sp>
    </p:spTree>
    <p:extLst>
      <p:ext uri="{BB962C8B-B14F-4D97-AF65-F5344CB8AC3E}">
        <p14:creationId xmlns="" xmlns:p14="http://schemas.microsoft.com/office/powerpoint/2010/main" val="84839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47F6B5-7FD3-4CDB-99AC-CD2A2C774CBD}" type="datetimeFigureOut">
              <a:rPr lang="en-US" smtClean="0"/>
              <a:pPr/>
              <a:t>6/13/2013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1707A-995D-4AE8-B8F6-A9F07500CD7B}" type="slidenum">
              <a:rPr lang="en-US" smtClean="0"/>
              <a:pPr/>
              <a:t>‹#›</a:t>
            </a:fld>
            <a:endParaRPr lang="en-US"/>
          </a:p>
        </p:txBody>
      </p:sp>
    </p:spTree>
    <p:extLst>
      <p:ext uri="{BB962C8B-B14F-4D97-AF65-F5344CB8AC3E}">
        <p14:creationId xmlns="" xmlns:p14="http://schemas.microsoft.com/office/powerpoint/2010/main" val="88687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7F6B5-7FD3-4CDB-99AC-CD2A2C774CBD}" type="datetimeFigureOut">
              <a:rPr lang="en-US" smtClean="0"/>
              <a:pPr/>
              <a:t>6/13/2013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1707A-995D-4AE8-B8F6-A9F07500CD7B}" type="slidenum">
              <a:rPr lang="en-US" smtClean="0"/>
              <a:pPr/>
              <a:t>‹#›</a:t>
            </a:fld>
            <a:endParaRPr lang="en-US"/>
          </a:p>
        </p:txBody>
      </p:sp>
    </p:spTree>
    <p:extLst>
      <p:ext uri="{BB962C8B-B14F-4D97-AF65-F5344CB8AC3E}">
        <p14:creationId xmlns="" xmlns:p14="http://schemas.microsoft.com/office/powerpoint/2010/main" val="756772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hyperlink" Target="http://www.law.umaryland.edu/facultystaff/instruction/workspace/cases/cases.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control" Target="../activeX/activeX1.xml"/><Relationship Id="rId7" Type="http://schemas.openxmlformats.org/officeDocument/2006/relationships/image" Target="../media/image23.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notesSlide" Target="../notesSlides/notesSlide24.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slideLayout" Target="../slideLayouts/slideLayout7.xml"/><Relationship Id="rId5" Type="http://schemas.openxmlformats.org/officeDocument/2006/relationships/control" Target="../activeX/activeX2.xml"/><Relationship Id="rId4" Type="http://schemas.openxmlformats.org/officeDocument/2006/relationships/tags" Target="../tags/tag6.xml"/></Relationships>
</file>

<file path=ppt/slides/_rels/slide25.xml.rels><?xml version="1.0" encoding="UTF-8" standalone="yes"?>
<Relationships xmlns="http://schemas.openxmlformats.org/package/2006/relationships"><Relationship Id="rId3" Type="http://schemas.openxmlformats.org/officeDocument/2006/relationships/control" Target="../activeX/activeX3.xml"/><Relationship Id="rId2" Type="http://schemas.openxmlformats.org/officeDocument/2006/relationships/tags" Target="../tags/tag7.xml"/><Relationship Id="rId1" Type="http://schemas.openxmlformats.org/officeDocument/2006/relationships/vmlDrawing" Target="../drawings/vmlDrawing3.vml"/><Relationship Id="rId5" Type="http://schemas.openxmlformats.org/officeDocument/2006/relationships/notesSlide" Target="../notesSlides/notesSlide25.xml"/><Relationship Id="rId4"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slide" Target="slide3.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notesSlide" Target="../notesSlides/notesSlide28.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slideLayout" Target="../slideLayouts/slideLayout7.xml"/><Relationship Id="rId5" Type="http://schemas.openxmlformats.org/officeDocument/2006/relationships/control" Target="../activeX/activeX5.xml"/><Relationship Id="rId4" Type="http://schemas.openxmlformats.org/officeDocument/2006/relationships/tags" Target="../tags/tag1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2.wmf"/><Relationship Id="rId7"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32.xml"/><Relationship Id="rId5" Type="http://schemas.openxmlformats.org/officeDocument/2006/relationships/slide" Target="slide12.xml"/><Relationship Id="rId10" Type="http://schemas.openxmlformats.org/officeDocument/2006/relationships/slide" Target="slide31.xml"/><Relationship Id="rId4" Type="http://schemas.openxmlformats.org/officeDocument/2006/relationships/slide" Target="slide17.xml"/><Relationship Id="rId9" Type="http://schemas.openxmlformats.org/officeDocument/2006/relationships/slide" Target="slide10.xml"/></Relationships>
</file>

<file path=ppt/slides/_rels/slide3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tags" Target="../tags/tag16.xml"/><Relationship Id="rId7" Type="http://schemas.openxmlformats.org/officeDocument/2006/relationships/notesSlide" Target="../notesSlides/notesSlide30.xml"/><Relationship Id="rId2" Type="http://schemas.openxmlformats.org/officeDocument/2006/relationships/tags" Target="../tags/tag15.xml"/><Relationship Id="rId1" Type="http://schemas.openxmlformats.org/officeDocument/2006/relationships/vmlDrawing" Target="../drawings/vmlDrawing6.vml"/><Relationship Id="rId6" Type="http://schemas.openxmlformats.org/officeDocument/2006/relationships/slideLayout" Target="../slideLayouts/slideLayout7.xml"/><Relationship Id="rId5" Type="http://schemas.openxmlformats.org/officeDocument/2006/relationships/control" Target="../activeX/activeX6.xml"/><Relationship Id="rId4" Type="http://schemas.openxmlformats.org/officeDocument/2006/relationships/tags" Target="../tags/tag17.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nx8a9FVqf_g&amp;t=1m40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http://www.youtube.com/watch?v=nx8a9FVqf_g" TargetMode="Externa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en.wikipedia.org/wiki/File:Alvin_Toffler_02.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t>What We </a:t>
            </a:r>
            <a:r>
              <a:rPr lang="en-US" sz="4000" dirty="0" smtClean="0"/>
              <a:t/>
            </a:r>
            <a:br>
              <a:rPr lang="en-US" sz="4000" dirty="0" smtClean="0"/>
            </a:br>
            <a:r>
              <a:rPr lang="en-US" sz="4000" dirty="0" smtClean="0"/>
              <a:t>(and better yet, our students) </a:t>
            </a:r>
            <a:r>
              <a:rPr lang="en-US" sz="4800" dirty="0"/>
              <a:t>L</a:t>
            </a:r>
            <a:r>
              <a:rPr lang="en-US" sz="4800" dirty="0" smtClean="0"/>
              <a:t>earned From Using All the Toys in the </a:t>
            </a:r>
            <a:r>
              <a:rPr lang="en-US" sz="4800" dirty="0" err="1" smtClean="0"/>
              <a:t>Toybox</a:t>
            </a:r>
            <a:endParaRPr lang="en-US" sz="4800" dirty="0"/>
          </a:p>
        </p:txBody>
      </p:sp>
      <p:sp>
        <p:nvSpPr>
          <p:cNvPr id="3" name="Subtitle 2"/>
          <p:cNvSpPr>
            <a:spLocks noGrp="1"/>
          </p:cNvSpPr>
          <p:nvPr>
            <p:ph type="subTitle" idx="1"/>
          </p:nvPr>
        </p:nvSpPr>
        <p:spPr>
          <a:xfrm>
            <a:off x="1371600" y="4953000"/>
            <a:ext cx="6400800" cy="1752600"/>
          </a:xfrm>
        </p:spPr>
        <p:txBody>
          <a:bodyPr>
            <a:normAutofit/>
          </a:bodyPr>
          <a:lstStyle/>
          <a:p>
            <a:r>
              <a:rPr lang="en-US" sz="2000" smtClean="0"/>
              <a:t>Jill Smith</a:t>
            </a:r>
            <a:r>
              <a:rPr lang="en-US" sz="2000" dirty="0" smtClean="0"/>
              <a:t/>
            </a:r>
            <a:br>
              <a:rPr lang="en-US" sz="2000" dirty="0" smtClean="0"/>
            </a:br>
            <a:r>
              <a:rPr lang="en-US" sz="2000" dirty="0" smtClean="0"/>
              <a:t>University of Maryland </a:t>
            </a:r>
            <a:br>
              <a:rPr lang="en-US" sz="2000" dirty="0" smtClean="0"/>
            </a:br>
            <a:r>
              <a:rPr lang="en-US" sz="2000" dirty="0" smtClean="0"/>
              <a:t>Francis King Carey School of Law</a:t>
            </a:r>
            <a:endParaRPr lang="en-US" sz="2000" dirty="0"/>
          </a:p>
        </p:txBody>
      </p:sp>
      <p:pic>
        <p:nvPicPr>
          <p:cNvPr id="1026" name="Picture 2" descr="C:\Users\ctubbs\AppData\Local\Microsoft\Windows\Temporary Internet Files\Content.IE5\HHWXN3YP\MC900297909[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81800" y="4953000"/>
            <a:ext cx="1840687" cy="77815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99778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CALI Lessons</a:t>
            </a:r>
            <a:endParaRPr lang="en-US" dirty="0"/>
          </a:p>
        </p:txBody>
      </p:sp>
      <p:pic>
        <p:nvPicPr>
          <p:cNvPr id="819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a:stretch/>
        </p:blipFill>
        <p:spPr bwMode="auto">
          <a:xfrm>
            <a:off x="1151450" y="1219200"/>
            <a:ext cx="6772275" cy="49434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18292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8113" y="595313"/>
            <a:ext cx="8867775" cy="56673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ight Arrow 5">
            <a:hlinkClick r:id="rId4" action="ppaction://hlinksldjump"/>
          </p:cNvPr>
          <p:cNvSpPr/>
          <p:nvPr/>
        </p:nvSpPr>
        <p:spPr>
          <a:xfrm>
            <a:off x="8610599" y="6553200"/>
            <a:ext cx="49212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84938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8229600" cy="1143000"/>
          </a:xfrm>
        </p:spPr>
        <p:txBody>
          <a:bodyPr/>
          <a:lstStyle/>
          <a:p>
            <a:r>
              <a:rPr lang="en-US" dirty="0" smtClean="0"/>
              <a:t>Videos &amp; Quizzing</a:t>
            </a:r>
            <a:endParaRPr lang="en-US" dirty="0"/>
          </a:p>
        </p:txBody>
      </p:sp>
      <p:pic>
        <p:nvPicPr>
          <p:cNvPr id="10243" name="Picture 3">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19163" y="1143000"/>
            <a:ext cx="7305675" cy="5372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ight Arrow 3">
            <a:hlinkClick r:id="rId5" action="ppaction://hlinksldjump"/>
          </p:cNvPr>
          <p:cNvSpPr/>
          <p:nvPr/>
        </p:nvSpPr>
        <p:spPr>
          <a:xfrm>
            <a:off x="8610599" y="6553200"/>
            <a:ext cx="49212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47503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 y="928688"/>
            <a:ext cx="7772400" cy="5000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13403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0563" y="938213"/>
            <a:ext cx="7762875" cy="49815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ight Arrow 4">
            <a:hlinkClick r:id="rId4" action="ppaction://hlinksldjump"/>
          </p:cNvPr>
          <p:cNvSpPr/>
          <p:nvPr/>
        </p:nvSpPr>
        <p:spPr>
          <a:xfrm>
            <a:off x="8610599" y="6553200"/>
            <a:ext cx="49212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35711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Program Files (x86)\Microsoft Office\MEDIA\CAGCAT10\j0205462.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46030" y="31955"/>
            <a:ext cx="2566015" cy="255311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228600" y="304800"/>
            <a:ext cx="8229600" cy="1143000"/>
          </a:xfrm>
        </p:spPr>
        <p:txBody>
          <a:bodyPr>
            <a:normAutofit/>
          </a:bodyPr>
          <a:lstStyle/>
          <a:p>
            <a:r>
              <a:rPr lang="en-US" sz="5400" u="sng" dirty="0" smtClean="0"/>
              <a:t>Review Exercises</a:t>
            </a:r>
            <a:endParaRPr lang="en-US" sz="5400" u="sng" dirty="0"/>
          </a:p>
        </p:txBody>
      </p:sp>
      <p:sp>
        <p:nvSpPr>
          <p:cNvPr id="3" name="Content Placeholder 2"/>
          <p:cNvSpPr>
            <a:spLocks noGrp="1"/>
          </p:cNvSpPr>
          <p:nvPr>
            <p:ph idx="1"/>
          </p:nvPr>
        </p:nvSpPr>
        <p:spPr>
          <a:xfrm>
            <a:off x="0" y="1752600"/>
            <a:ext cx="9112045" cy="5410200"/>
          </a:xfrm>
          <a:solidFill>
            <a:schemeClr val="bg1">
              <a:alpha val="63000"/>
            </a:schemeClr>
          </a:solidFill>
        </p:spPr>
        <p:txBody>
          <a:bodyPr>
            <a:normAutofit/>
          </a:bodyPr>
          <a:lstStyle/>
          <a:p>
            <a:pPr marL="0" indent="0">
              <a:buNone/>
            </a:pPr>
            <a:r>
              <a:rPr lang="en-US" sz="2400" dirty="0"/>
              <a:t>James, a Vice President at Brookline Corporation, located in Beltsville, Maryland, purchased a tract of land near corporate headquarters in 2008. </a:t>
            </a:r>
            <a:r>
              <a:rPr lang="en-US" sz="2400" dirty="0" smtClean="0"/>
              <a:t>  At </a:t>
            </a:r>
            <a:r>
              <a:rPr lang="en-US" sz="2400" dirty="0"/>
              <a:t>the time of the purchase, Brookline was considering expanding its headquarters; however, a decision on the location had not been made. James thought he would either sell the land back to the corporation if it was needed for the expansion or build a house on it for his family. Brookline recently announced its expansion plan which includes acquiring James’s property. The property is still a vacant lot but the value has skyrocketed as a result of Brookline’s announcement. James would like to sell the land to the corporation at its current value. You have been asked to research whether James’s purchase of the land violated his fiduciary responsibility as an officer of the corporation. </a:t>
            </a:r>
          </a:p>
        </p:txBody>
      </p:sp>
    </p:spTree>
    <p:extLst>
      <p:ext uri="{BB962C8B-B14F-4D97-AF65-F5344CB8AC3E}">
        <p14:creationId xmlns="" xmlns:p14="http://schemas.microsoft.com/office/powerpoint/2010/main" val="70940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065"/>
            <a:ext cx="9144000" cy="646331"/>
          </a:xfrm>
          <a:prstGeom prst="rect">
            <a:avLst/>
          </a:prstGeom>
        </p:spPr>
        <p:txBody>
          <a:bodyPr wrap="square">
            <a:spAutoFit/>
          </a:bodyPr>
          <a:lstStyle/>
          <a:p>
            <a:r>
              <a:rPr lang="en-US" b="1" dirty="0" smtClean="0"/>
              <a:t>Question:  An article </a:t>
            </a:r>
            <a:r>
              <a:rPr lang="en-US" b="1" dirty="0"/>
              <a:t>in the Delaware Journal of Corporate Law available in Lexis cites to this section in a footnote.  Is the source shown in this screenshot (</a:t>
            </a:r>
            <a:r>
              <a:rPr lang="en-US" b="1" i="1" dirty="0"/>
              <a:t>select all that apply</a:t>
            </a:r>
            <a:r>
              <a:rPr lang="en-US" b="1" dirty="0"/>
              <a:t>):</a:t>
            </a:r>
            <a:endParaRPr lang="en-US" b="1" dirty="0">
              <a:effectLst/>
            </a:endParaRPr>
          </a:p>
        </p:txBody>
      </p:sp>
      <p:sp>
        <p:nvSpPr>
          <p:cNvPr id="9" name="Right Arrow 8">
            <a:hlinkClick r:id="rId3" action="ppaction://hlinksldjump"/>
          </p:cNvPr>
          <p:cNvSpPr/>
          <p:nvPr/>
        </p:nvSpPr>
        <p:spPr>
          <a:xfrm>
            <a:off x="8513494" y="6496755"/>
            <a:ext cx="49212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descr="inlineImageLabel Q9.gif"/>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nlineImageLabel Q9.gif"/>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2"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74627" y="4495800"/>
            <a:ext cx="3095625" cy="1562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272" y="738073"/>
            <a:ext cx="7727980" cy="41421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4896555"/>
            <a:ext cx="1296030" cy="160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5242" y="6449130"/>
            <a:ext cx="2752725" cy="3524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61742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Print 2.0</a:t>
            </a:r>
            <a:endParaRPr lang="en-US" dirty="0"/>
          </a:p>
        </p:txBody>
      </p:sp>
      <p:pic>
        <p:nvPicPr>
          <p:cNvPr id="15362"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1041"/>
          <a:stretch/>
        </p:blipFill>
        <p:spPr bwMode="auto">
          <a:xfrm>
            <a:off x="0" y="965405"/>
            <a:ext cx="8991600" cy="55115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41899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47800" y="0"/>
            <a:ext cx="6557963" cy="67671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14644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 is dead? Not so fast…</a:t>
            </a:r>
            <a:endParaRPr lang="en-US" dirty="0"/>
          </a:p>
        </p:txBody>
      </p:sp>
      <p:sp>
        <p:nvSpPr>
          <p:cNvPr id="3" name="Content Placeholder 2"/>
          <p:cNvSpPr>
            <a:spLocks noGrp="1"/>
          </p:cNvSpPr>
          <p:nvPr>
            <p:ph idx="1"/>
          </p:nvPr>
        </p:nvSpPr>
        <p:spPr/>
        <p:txBody>
          <a:bodyPr/>
          <a:lstStyle/>
          <a:p>
            <a:r>
              <a:rPr lang="en-US" dirty="0"/>
              <a:t>More than 50% of firm lawyers report using print materials regularly for research *</a:t>
            </a:r>
          </a:p>
          <a:p>
            <a:endParaRPr lang="en-US" dirty="0"/>
          </a:p>
        </p:txBody>
      </p:sp>
      <p:sp>
        <p:nvSpPr>
          <p:cNvPr id="4" name="Rectangle 3"/>
          <p:cNvSpPr/>
          <p:nvPr/>
        </p:nvSpPr>
        <p:spPr>
          <a:xfrm>
            <a:off x="658368" y="6361099"/>
            <a:ext cx="7187184" cy="369332"/>
          </a:xfrm>
          <a:prstGeom prst="rect">
            <a:avLst/>
          </a:prstGeom>
        </p:spPr>
        <p:txBody>
          <a:bodyPr wrap="square">
            <a:spAutoFit/>
          </a:bodyPr>
          <a:lstStyle/>
          <a:p>
            <a:pPr>
              <a:defRPr/>
            </a:pPr>
            <a:r>
              <a:rPr lang="en-US" baseline="30000" dirty="0" smtClean="0">
                <a:latin typeface="Cambria" pitchFamily="18" charset="0"/>
                <a:cs typeface="Arial" pitchFamily="34" charset="0"/>
                <a:sym typeface="Wingdings 2"/>
              </a:rPr>
              <a:t>* </a:t>
            </a:r>
            <a:r>
              <a:rPr lang="en-US" dirty="0">
                <a:latin typeface="Cambria" pitchFamily="18" charset="0"/>
                <a:cs typeface="Arial" pitchFamily="34" charset="0"/>
              </a:rPr>
              <a:t>2012 American Bar Association Legal Technology Report, V-25.</a:t>
            </a:r>
            <a:endParaRPr lang="en-US" dirty="0">
              <a:solidFill>
                <a:schemeClr val="tx1">
                  <a:lumMod val="65000"/>
                  <a:lumOff val="35000"/>
                </a:schemeClr>
              </a:solidFill>
              <a:latin typeface="Cambria" pitchFamily="18" charset="0"/>
            </a:endParaRPr>
          </a:p>
        </p:txBody>
      </p:sp>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9793288" y="1895475"/>
            <a:ext cx="3475037" cy="5230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6989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5E-6 1.11111E-6 L -0.51094 -0.00208 " pathEditMode="relative" rAng="0" ptsTypes="AA">
                                      <p:cBhvr>
                                        <p:cTn id="6" dur="2000" fill="hold"/>
                                        <p:tgtEl>
                                          <p:spTgt spid="8194"/>
                                        </p:tgtEl>
                                        <p:attrNameLst>
                                          <p:attrName>ppt_x</p:attrName>
                                          <p:attrName>ppt_y</p:attrName>
                                        </p:attrNameLst>
                                      </p:cBhvr>
                                      <p:rCtr x="-25556"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Text Placeholder 3"/>
          <p:cNvSpPr>
            <a:spLocks noGrp="1"/>
          </p:cNvSpPr>
          <p:nvPr>
            <p:ph type="body" idx="1"/>
          </p:nvPr>
        </p:nvSpPr>
        <p:spPr/>
        <p:txBody>
          <a:bodyPr/>
          <a:lstStyle/>
          <a:p>
            <a:r>
              <a:rPr lang="en-US" dirty="0" smtClean="0"/>
              <a:t>Facts</a:t>
            </a:r>
            <a:endParaRPr lang="en-US" dirty="0"/>
          </a:p>
        </p:txBody>
      </p:sp>
      <p:sp>
        <p:nvSpPr>
          <p:cNvPr id="3" name="Content Placeholder 2"/>
          <p:cNvSpPr>
            <a:spLocks noGrp="1"/>
          </p:cNvSpPr>
          <p:nvPr>
            <p:ph sz="half" idx="2"/>
          </p:nvPr>
        </p:nvSpPr>
        <p:spPr/>
        <p:txBody>
          <a:bodyPr/>
          <a:lstStyle/>
          <a:p>
            <a:r>
              <a:rPr lang="en-US" dirty="0" smtClean="0"/>
              <a:t>Mandatory class</a:t>
            </a:r>
          </a:p>
          <a:p>
            <a:r>
              <a:rPr lang="en-US" dirty="0" smtClean="0"/>
              <a:t>Taught 2d semester 1L year</a:t>
            </a:r>
          </a:p>
          <a:p>
            <a:r>
              <a:rPr lang="en-US" dirty="0" smtClean="0"/>
              <a:t>Half-semester</a:t>
            </a:r>
          </a:p>
          <a:p>
            <a:r>
              <a:rPr lang="en-US" dirty="0" smtClean="0"/>
              <a:t>Semi-“Flipped” classroom</a:t>
            </a:r>
            <a:endParaRPr lang="en-US" dirty="0"/>
          </a:p>
        </p:txBody>
      </p:sp>
      <p:sp>
        <p:nvSpPr>
          <p:cNvPr id="5" name="Text Placeholder 4"/>
          <p:cNvSpPr>
            <a:spLocks noGrp="1"/>
          </p:cNvSpPr>
          <p:nvPr>
            <p:ph type="body" sz="quarter" idx="3"/>
          </p:nvPr>
        </p:nvSpPr>
        <p:spPr/>
        <p:txBody>
          <a:bodyPr/>
          <a:lstStyle/>
          <a:p>
            <a:r>
              <a:rPr lang="en-US" dirty="0" smtClean="0"/>
              <a:t>Challenges</a:t>
            </a:r>
            <a:endParaRPr lang="en-US" dirty="0"/>
          </a:p>
        </p:txBody>
      </p:sp>
      <p:sp>
        <p:nvSpPr>
          <p:cNvPr id="6" name="Content Placeholder 5"/>
          <p:cNvSpPr>
            <a:spLocks noGrp="1"/>
          </p:cNvSpPr>
          <p:nvPr>
            <p:ph sz="quarter" idx="4"/>
          </p:nvPr>
        </p:nvSpPr>
        <p:spPr/>
        <p:txBody>
          <a:bodyPr/>
          <a:lstStyle/>
          <a:p>
            <a:r>
              <a:rPr lang="en-US" dirty="0" smtClean="0"/>
              <a:t>Half-semester, 1-credit class</a:t>
            </a:r>
          </a:p>
          <a:p>
            <a:r>
              <a:rPr lang="en-US" dirty="0" smtClean="0"/>
              <a:t>History of minimal in-class interaction</a:t>
            </a:r>
          </a:p>
          <a:p>
            <a:r>
              <a:rPr lang="en-US" dirty="0" smtClean="0"/>
              <a:t>Library faculty were unknown quantity</a:t>
            </a:r>
          </a:p>
          <a:p>
            <a:endParaRPr lang="en-US" dirty="0"/>
          </a:p>
        </p:txBody>
      </p:sp>
    </p:spTree>
    <p:extLst>
      <p:ext uri="{BB962C8B-B14F-4D97-AF65-F5344CB8AC3E}">
        <p14:creationId xmlns="" xmlns:p14="http://schemas.microsoft.com/office/powerpoint/2010/main" val="133595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2745" y="0"/>
            <a:ext cx="7927583" cy="6781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43983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ctubbs\AppData\Local\Microsoft\Windows\Temporary Internet Files\Content.IE5\VRL27WNM\MP900442496[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43200" y="2209800"/>
            <a:ext cx="3476979" cy="523085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0" y="0"/>
            <a:ext cx="9144000" cy="4267200"/>
          </a:xfrm>
          <a:noFill/>
        </p:spPr>
        <p:txBody>
          <a:bodyPr>
            <a:noAutofit/>
          </a:bodyPr>
          <a:lstStyle/>
          <a:p>
            <a:pPr marL="0" indent="0">
              <a:buNone/>
            </a:pPr>
            <a:r>
              <a:rPr lang="en-US" sz="2400" dirty="0" smtClean="0"/>
              <a:t>“Because </a:t>
            </a:r>
            <a:r>
              <a:rPr lang="en-US" sz="2400" dirty="0"/>
              <a:t>legal research instruction focuses on teaching how to use the two main electronic legal research platforms, Westlaw and Lexis, rather than on how to understand the structure of law, new lawyers do not understand how to research the law conceptually. The danger in all of this is that in their search to find the “perfect” case, new attorneys either fail to retrieve or overlook key authorities and therefore miss the fundamental principles governing the issue</a:t>
            </a:r>
            <a:r>
              <a:rPr lang="en-US" sz="2400" dirty="0" smtClean="0"/>
              <a:t>.”</a:t>
            </a:r>
            <a:endParaRPr lang="en-US" sz="2400" dirty="0"/>
          </a:p>
        </p:txBody>
      </p:sp>
      <p:sp>
        <p:nvSpPr>
          <p:cNvPr id="6" name="Right Arrow 5">
            <a:hlinkClick r:id="rId4" action="ppaction://hlinksldjump"/>
          </p:cNvPr>
          <p:cNvSpPr/>
          <p:nvPr/>
        </p:nvSpPr>
        <p:spPr>
          <a:xfrm>
            <a:off x="8610599" y="6553200"/>
            <a:ext cx="49212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58036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0" fill="hold"/>
                                        <p:tgtEl>
                                          <p:spTgt spid="8195"/>
                                        </p:tgtEl>
                                        <p:attrNameLst>
                                          <p:attrName>ppt_x</p:attrName>
                                        </p:attrNameLst>
                                      </p:cBhvr>
                                      <p:tavLst>
                                        <p:tav tm="0">
                                          <p:val>
                                            <p:strVal val="#ppt_x"/>
                                          </p:val>
                                        </p:tav>
                                        <p:tav tm="100000">
                                          <p:val>
                                            <p:strVal val="#ppt_x"/>
                                          </p:val>
                                        </p:tav>
                                      </p:tavLst>
                                    </p:anim>
                                    <p:anim calcmode="lin" valueType="num">
                                      <p:cBhvr additive="base">
                                        <p:cTn id="8" dur="5000" fill="hold"/>
                                        <p:tgtEl>
                                          <p:spTgt spid="8195"/>
                                        </p:tgtEl>
                                        <p:attrNameLst>
                                          <p:attrName>ppt_y</p:attrName>
                                        </p:attrNameLst>
                                      </p:cBhvr>
                                      <p:tavLst>
                                        <p:tav tm="0">
                                          <p:val>
                                            <p:strVal val="1+#ppt_h/2"/>
                                          </p:val>
                                        </p:tav>
                                        <p:tav tm="100000">
                                          <p:val>
                                            <p:strVal val="#ppt_y"/>
                                          </p:val>
                                        </p:tav>
                                      </p:tavLst>
                                    </p:anim>
                                  </p:childTnLst>
                                </p:cTn>
                              </p:par>
                            </p:childTnLst>
                          </p:cTn>
                        </p:par>
                        <p:par>
                          <p:cTn id="9" fill="hold">
                            <p:stCondLst>
                              <p:cond delay="5500"/>
                            </p:stCondLst>
                            <p:childTnLst>
                              <p:par>
                                <p:cTn id="10" presetID="2" presetClass="exit" presetSubtype="4" fill="hold" nodeType="afterEffect">
                                  <p:stCondLst>
                                    <p:cond delay="2000"/>
                                  </p:stCondLst>
                                  <p:childTnLst>
                                    <p:anim calcmode="lin" valueType="num">
                                      <p:cBhvr additive="base">
                                        <p:cTn id="11" dur="5000"/>
                                        <p:tgtEl>
                                          <p:spTgt spid="8195"/>
                                        </p:tgtEl>
                                        <p:attrNameLst>
                                          <p:attrName>ppt_x</p:attrName>
                                        </p:attrNameLst>
                                      </p:cBhvr>
                                      <p:tavLst>
                                        <p:tav tm="0">
                                          <p:val>
                                            <p:strVal val="ppt_x"/>
                                          </p:val>
                                        </p:tav>
                                        <p:tav tm="100000">
                                          <p:val>
                                            <p:strVal val="ppt_x"/>
                                          </p:val>
                                        </p:tav>
                                      </p:tavLst>
                                    </p:anim>
                                    <p:anim calcmode="lin" valueType="num">
                                      <p:cBhvr additive="base">
                                        <p:cTn id="12" dur="5000"/>
                                        <p:tgtEl>
                                          <p:spTgt spid="8195"/>
                                        </p:tgtEl>
                                        <p:attrNameLst>
                                          <p:attrName>ppt_y</p:attrName>
                                        </p:attrNameLst>
                                      </p:cBhvr>
                                      <p:tavLst>
                                        <p:tav tm="0">
                                          <p:val>
                                            <p:strVal val="ppt_y"/>
                                          </p:val>
                                        </p:tav>
                                        <p:tav tm="100000">
                                          <p:val>
                                            <p:strVal val="1+ppt_h/2"/>
                                          </p:val>
                                        </p:tav>
                                      </p:tavLst>
                                    </p:anim>
                                    <p:set>
                                      <p:cBhvr>
                                        <p:cTn id="13" dur="1" fill="hold">
                                          <p:stCondLst>
                                            <p:cond delay="4999"/>
                                          </p:stCondLst>
                                        </p:cTn>
                                        <p:tgtEl>
                                          <p:spTgt spid="81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88" y="152400"/>
            <a:ext cx="8229600" cy="639762"/>
          </a:xfrm>
        </p:spPr>
        <p:txBody>
          <a:bodyPr>
            <a:noAutofit/>
          </a:bodyPr>
          <a:lstStyle/>
          <a:p>
            <a:r>
              <a:rPr lang="en-US" sz="4800" dirty="0" smtClean="0"/>
              <a:t>Clickers – pollev.com/</a:t>
            </a:r>
            <a:r>
              <a:rPr lang="en-US" sz="4800" dirty="0" err="1" smtClean="0"/>
              <a:t>jaslawlib</a:t>
            </a:r>
            <a:endParaRPr lang="en-US" sz="4800" dirty="0"/>
          </a:p>
        </p:txBody>
      </p:sp>
      <p:pic>
        <p:nvPicPr>
          <p:cNvPr id="5" name="Picture 13" descr="C:\Users\jasmith\Desktop\milo.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15990" t="6883" b="19897"/>
          <a:stretch/>
        </p:blipFill>
        <p:spPr bwMode="auto">
          <a:xfrm>
            <a:off x="152400" y="3638665"/>
            <a:ext cx="2366327" cy="274631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14" descr="C:\Users\jasmith\Desktop\mac.jpg"/>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10853" t="11405" r="11583" b="14367"/>
          <a:stretch/>
        </p:blipFill>
        <p:spPr bwMode="auto">
          <a:xfrm>
            <a:off x="6465277" y="3638665"/>
            <a:ext cx="2498187" cy="285046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PAnswers"/>
          <p:cNvSpPr txBox="1">
            <a:spLocks/>
          </p:cNvSpPr>
          <p:nvPr>
            <p:custDataLst>
              <p:tags r:id="rId2"/>
            </p:custDataLst>
          </p:nvPr>
        </p:nvSpPr>
        <p:spPr>
          <a:xfrm>
            <a:off x="477316" y="2209800"/>
            <a:ext cx="3581400" cy="12954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charset="0"/>
              <a:buAutoNum type="alphaUcPeriod"/>
            </a:pPr>
            <a:r>
              <a:rPr lang="en-US" dirty="0" smtClean="0"/>
              <a:t>Kitten</a:t>
            </a:r>
          </a:p>
          <a:p>
            <a:pPr marL="514350" indent="-514350">
              <a:buFont typeface="Arial" charset="0"/>
              <a:buAutoNum type="alphaUcPeriod"/>
            </a:pPr>
            <a:r>
              <a:rPr lang="en-US" dirty="0" smtClean="0"/>
              <a:t>Puppy</a:t>
            </a:r>
          </a:p>
          <a:p>
            <a:pPr marL="514350" indent="-514350">
              <a:buFont typeface="Arial" charset="0"/>
              <a:buAutoNum type="alphaUcPeriod"/>
            </a:pPr>
            <a:r>
              <a:rPr lang="en-US" dirty="0" smtClean="0"/>
              <a:t>I can’t decide!</a:t>
            </a:r>
            <a:endParaRPr lang="en-US" dirty="0"/>
          </a:p>
        </p:txBody>
      </p:sp>
      <p:sp>
        <p:nvSpPr>
          <p:cNvPr id="8" name="Rectangle 7"/>
          <p:cNvSpPr/>
          <p:nvPr/>
        </p:nvSpPr>
        <p:spPr>
          <a:xfrm>
            <a:off x="477316" y="1423463"/>
            <a:ext cx="7676084" cy="707886"/>
          </a:xfrm>
          <a:prstGeom prst="rect">
            <a:avLst/>
          </a:prstGeom>
        </p:spPr>
        <p:txBody>
          <a:bodyPr wrap="square">
            <a:spAutoFit/>
          </a:bodyPr>
          <a:lstStyle/>
          <a:p>
            <a:r>
              <a:rPr lang="en-US" sz="4000" dirty="0" smtClean="0"/>
              <a:t>Which animal is cuter?</a:t>
            </a:r>
            <a:endParaRPr lang="en-US" sz="4000" dirty="0"/>
          </a:p>
        </p:txBody>
      </p:sp>
    </p:spTree>
    <p:controls>
      <p:control spid="4144" name="ShockwaveFlash1" r:id="rId3" imgW="3151080" imgH="4141800"/>
    </p:controls>
    <p:extLst>
      <p:ext uri="{BB962C8B-B14F-4D97-AF65-F5344CB8AC3E}">
        <p14:creationId xmlns="" xmlns:p14="http://schemas.microsoft.com/office/powerpoint/2010/main" val="29407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1963" y="371475"/>
            <a:ext cx="8586787" cy="1238250"/>
          </a:xfrm>
          <a:prstGeom prst="rect">
            <a:avLst/>
          </a:prstGeom>
          <a:solidFill>
            <a:schemeClr val="tx1">
              <a:lumMod val="50000"/>
              <a:lumOff val="50000"/>
            </a:schemeClr>
          </a:solidFill>
          <a:ln w="3175">
            <a:solidFill>
              <a:schemeClr val="tx1"/>
            </a:solidFill>
          </a:ln>
        </p:spPr>
        <p:txBody>
          <a:bodyPr lIns="45720" rIns="45720">
            <a:spAutoFit/>
          </a:bodyPr>
          <a:lstStyle/>
          <a:p>
            <a:pPr algn="ctr">
              <a:defRPr/>
            </a:pPr>
            <a:r>
              <a:rPr lang="en-US" sz="320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What type of authority is being displayed here?</a:t>
            </a:r>
          </a:p>
          <a:p>
            <a:pPr algn="ctr">
              <a:defRPr/>
            </a:pPr>
            <a:endParaRPr lang="en-US" sz="105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endParaRPr>
          </a:p>
          <a:p>
            <a:pPr algn="ctr">
              <a:defRPr/>
            </a:pPr>
            <a:r>
              <a:rPr lang="en-US" sz="320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(A)  </a:t>
            </a:r>
            <a:r>
              <a:rPr lang="en-US" sz="3200"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Primary </a:t>
            </a:r>
            <a:r>
              <a:rPr lang="en-US" sz="320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		(B) </a:t>
            </a:r>
            <a:r>
              <a:rPr lang="en-US" sz="3200"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Secondary</a:t>
            </a:r>
          </a:p>
        </p:txBody>
      </p:sp>
      <p:sp>
        <p:nvSpPr>
          <p:cNvPr id="24579" name="TextBox 1"/>
          <p:cNvSpPr txBox="1">
            <a:spLocks noChangeArrowheads="1"/>
          </p:cNvSpPr>
          <p:nvPr/>
        </p:nvSpPr>
        <p:spPr bwMode="auto">
          <a:xfrm>
            <a:off x="609600" y="1981200"/>
            <a:ext cx="8315325" cy="4600575"/>
          </a:xfrm>
          <a:prstGeom prst="rect">
            <a:avLst/>
          </a:prstGeom>
          <a:solidFill>
            <a:schemeClr val="bg1"/>
          </a:solidFill>
          <a:ln w="9525">
            <a:solidFill>
              <a:schemeClr val="tx1"/>
            </a:solidFill>
            <a:miter lim="800000"/>
            <a:headEnd/>
            <a:tailEnd/>
          </a:ln>
          <a:effectLst>
            <a:outerShdw dist="38100" dir="2700000" algn="tl" rotWithShape="0">
              <a:schemeClr val="tx1"/>
            </a:outerShdw>
          </a:effectLst>
        </p:spPr>
        <p:txBody>
          <a:bodyPr lIns="45720" rIns="45720">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a:latin typeface="Copperplate Gothic Light" pitchFamily="34" charset="0"/>
              </a:rPr>
              <a:t>Georgia Code Annotated, § 10-1-761</a:t>
            </a:r>
          </a:p>
          <a:p>
            <a:pPr eaLnBrk="1" hangingPunct="1"/>
            <a:endParaRPr lang="en-US" dirty="0">
              <a:latin typeface="Copperplate Gothic Light" pitchFamily="34" charset="0"/>
            </a:endParaRPr>
          </a:p>
          <a:p>
            <a:pPr eaLnBrk="1" hangingPunct="1"/>
            <a:r>
              <a:rPr lang="en-US" dirty="0">
                <a:latin typeface="Copperplate Gothic Light" pitchFamily="34" charset="0"/>
              </a:rPr>
              <a:t>§ 10-1-761. Definitions</a:t>
            </a:r>
          </a:p>
          <a:p>
            <a:pPr eaLnBrk="1" hangingPunct="1">
              <a:lnSpc>
                <a:spcPts val="3000"/>
              </a:lnSpc>
            </a:pPr>
            <a:r>
              <a:rPr lang="en-US" sz="1500" dirty="0">
                <a:latin typeface="Cambria" pitchFamily="18" charset="0"/>
              </a:rPr>
              <a:t>(3) “Person” means a natural person, corporation, business trust, estate, trust, partnership, association, joint venture, government, governmental subdivision or agency, or any other for profit or not for profit legal or commercial entity.</a:t>
            </a:r>
          </a:p>
          <a:p>
            <a:pPr eaLnBrk="1" hangingPunct="1">
              <a:lnSpc>
                <a:spcPts val="3000"/>
              </a:lnSpc>
            </a:pPr>
            <a:r>
              <a:rPr lang="en-US" sz="1500" dirty="0">
                <a:latin typeface="Cambria" pitchFamily="18" charset="0"/>
              </a:rPr>
              <a:t>(4) “Trade secret” means information, without regard to form, including, but not limited to, technical or nontechnical data, a formula, a pattern, a compilation, a program, a device, a method, a technique, a drawing, a process, financial data, financial plans, product plans, or a list of actual or potential customers or suppliers which is not commonly known by or available to the public and which information:</a:t>
            </a:r>
          </a:p>
          <a:p>
            <a:pPr lvl="1" eaLnBrk="1" hangingPunct="1">
              <a:lnSpc>
                <a:spcPts val="3000"/>
              </a:lnSpc>
            </a:pPr>
            <a:r>
              <a:rPr lang="en-US" sz="1500" dirty="0">
                <a:latin typeface="Cambria" pitchFamily="18" charset="0"/>
              </a:rPr>
              <a:t>(A) Derives economic value, actual or potential, from not being generally known to, and not</a:t>
            </a:r>
          </a:p>
        </p:txBody>
      </p:sp>
      <p:sp>
        <p:nvSpPr>
          <p:cNvPr id="2" name="TPQuestion"/>
          <p:cNvSpPr>
            <a:spLocks noGrp="1"/>
          </p:cNvSpPr>
          <p:nvPr>
            <p:ph type="title" idx="4294967295"/>
          </p:nvPr>
        </p:nvSpPr>
        <p:spPr>
          <a:xfrm>
            <a:off x="457200" y="-2273300"/>
            <a:ext cx="8686800" cy="1143000"/>
          </a:xfrm>
        </p:spPr>
        <p:txBody>
          <a:bodyPr/>
          <a:lstStyle/>
          <a:p>
            <a:pPr>
              <a:defRPr/>
            </a:pPr>
            <a:r>
              <a:rPr lang="en-US" sz="3600" dirty="0" smtClean="0">
                <a:effectLst>
                  <a:outerShdw blurRad="38100" dist="38100" dir="2700000" algn="tl">
                    <a:srgbClr val="000000">
                      <a:alpha val="43137"/>
                    </a:srgbClr>
                  </a:outerShdw>
                </a:effectLst>
                <a:latin typeface="Arial Narrow" pitchFamily="34" charset="0"/>
              </a:rPr>
              <a:t>What type of authority is being displayed here?</a:t>
            </a:r>
            <a:endParaRPr lang="en-US" sz="3600" dirty="0">
              <a:effectLst>
                <a:outerShdw blurRad="38100" dist="38100" dir="2700000" algn="tl">
                  <a:srgbClr val="000000">
                    <a:alpha val="43137"/>
                  </a:srgbClr>
                </a:outerShdw>
              </a:effectLst>
              <a:latin typeface="Arial Narrow" pitchFamily="34" charset="0"/>
            </a:endParaRPr>
          </a:p>
        </p:txBody>
      </p:sp>
      <p:sp>
        <p:nvSpPr>
          <p:cNvPr id="3" name="TPAnswers"/>
          <p:cNvSpPr>
            <a:spLocks noGrp="1"/>
          </p:cNvSpPr>
          <p:nvPr>
            <p:ph type="body" idx="4294967295"/>
            <p:custDataLst>
              <p:tags r:id="rId2"/>
            </p:custDataLst>
          </p:nvPr>
        </p:nvSpPr>
        <p:spPr>
          <a:xfrm>
            <a:off x="0" y="-3238500"/>
            <a:ext cx="2747963" cy="1276350"/>
          </a:xfrm>
        </p:spPr>
        <p:txBody>
          <a:bodyPr>
            <a:normAutofit/>
          </a:bodyPr>
          <a:lstStyle/>
          <a:p>
            <a:pPr marL="514350" indent="-514350">
              <a:spcAft>
                <a:spcPts val="0"/>
              </a:spcAft>
              <a:buFont typeface="Arial" charset="0"/>
              <a:buAutoNum type="alphaUcPeriod"/>
              <a:defRPr/>
            </a:pPr>
            <a:r>
              <a:rPr lang="en-US" dirty="0" smtClean="0">
                <a:solidFill>
                  <a:schemeClr val="accent2">
                    <a:lumMod val="75000"/>
                  </a:schemeClr>
                </a:solidFill>
              </a:rPr>
              <a:t>Primary</a:t>
            </a:r>
          </a:p>
          <a:p>
            <a:pPr marL="514350" indent="-514350">
              <a:spcAft>
                <a:spcPts val="0"/>
              </a:spcAft>
              <a:buFont typeface="Arial" charset="0"/>
              <a:buAutoNum type="alphaUcPeriod"/>
              <a:defRPr/>
            </a:pPr>
            <a:r>
              <a:rPr lang="en-US" dirty="0" smtClean="0">
                <a:solidFill>
                  <a:schemeClr val="accent2">
                    <a:lumMod val="75000"/>
                  </a:schemeClr>
                </a:solidFill>
              </a:rPr>
              <a:t>Secondary</a:t>
            </a:r>
          </a:p>
        </p:txBody>
      </p:sp>
      <p:sp>
        <p:nvSpPr>
          <p:cNvPr id="24584" name="Rectangle 5"/>
          <p:cNvSpPr>
            <a:spLocks noChangeArrowheads="1"/>
          </p:cNvSpPr>
          <p:nvPr/>
        </p:nvSpPr>
        <p:spPr bwMode="auto">
          <a:xfrm rot="-5400000">
            <a:off x="-3032918" y="3363118"/>
            <a:ext cx="6496050"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rIns="0" bIns="0" anchor="ctr">
            <a:spAutoFit/>
          </a:bodyPr>
          <a:lstStyle/>
          <a:p>
            <a:pPr>
              <a:tabLst>
                <a:tab pos="404813" algn="l"/>
                <a:tab pos="4400550" algn="l"/>
              </a:tabLst>
            </a:pPr>
            <a:r>
              <a:rPr lang="en-US" sz="3200">
                <a:solidFill>
                  <a:schemeClr val="bg1"/>
                </a:solidFill>
                <a:latin typeface="Freestyle Script" pitchFamily="66" charset="0"/>
                <a:cs typeface="Courier New" pitchFamily="49" charset="0"/>
              </a:rPr>
              <a:t>Name that Authority!</a:t>
            </a:r>
            <a:endParaRPr lang="en-US" sz="3200">
              <a:latin typeface="Freestyle Script" pitchFamily="66" charset="0"/>
            </a:endParaRPr>
          </a:p>
        </p:txBody>
      </p:sp>
    </p:spTree>
    <p:custDataLst>
      <p:tags r:id="rId1"/>
    </p:custDataLst>
    <p:extLst>
      <p:ext uri="{BB962C8B-B14F-4D97-AF65-F5344CB8AC3E}">
        <p14:creationId xmlns="" xmlns:p14="http://schemas.microsoft.com/office/powerpoint/2010/main" val="2800666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1963" y="371475"/>
            <a:ext cx="8586787" cy="1238250"/>
          </a:xfrm>
          <a:prstGeom prst="rect">
            <a:avLst/>
          </a:prstGeom>
          <a:solidFill>
            <a:schemeClr val="tx1">
              <a:lumMod val="50000"/>
              <a:lumOff val="50000"/>
            </a:schemeClr>
          </a:solidFill>
          <a:ln w="3175">
            <a:solidFill>
              <a:schemeClr val="tx1"/>
            </a:solidFill>
          </a:ln>
        </p:spPr>
        <p:txBody>
          <a:bodyPr lIns="45720" rIns="45720">
            <a:spAutoFit/>
          </a:bodyPr>
          <a:lstStyle/>
          <a:p>
            <a:pPr algn="ctr">
              <a:defRPr/>
            </a:pPr>
            <a:r>
              <a:rPr lang="en-US" sz="320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What type of authority is being displayed here?</a:t>
            </a:r>
          </a:p>
          <a:p>
            <a:pPr algn="ctr">
              <a:defRPr/>
            </a:pPr>
            <a:endParaRPr lang="en-US" sz="105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endParaRPr>
          </a:p>
          <a:p>
            <a:pPr algn="ctr">
              <a:defRPr/>
            </a:pPr>
            <a:r>
              <a:rPr lang="en-US" sz="320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(A)  </a:t>
            </a:r>
            <a:r>
              <a:rPr lang="en-US" sz="3200"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Primary </a:t>
            </a:r>
            <a:r>
              <a:rPr lang="en-US" sz="320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		(B) </a:t>
            </a:r>
            <a:r>
              <a:rPr lang="en-US" sz="3200"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Secondary</a:t>
            </a:r>
          </a:p>
        </p:txBody>
      </p:sp>
      <p:sp>
        <p:nvSpPr>
          <p:cNvPr id="24579" name="TextBox 1"/>
          <p:cNvSpPr txBox="1">
            <a:spLocks noChangeArrowheads="1"/>
          </p:cNvSpPr>
          <p:nvPr/>
        </p:nvSpPr>
        <p:spPr bwMode="auto">
          <a:xfrm>
            <a:off x="609600" y="1981200"/>
            <a:ext cx="8315325" cy="4600575"/>
          </a:xfrm>
          <a:prstGeom prst="rect">
            <a:avLst/>
          </a:prstGeom>
          <a:solidFill>
            <a:schemeClr val="bg1"/>
          </a:solidFill>
          <a:ln w="9525">
            <a:solidFill>
              <a:schemeClr val="tx1"/>
            </a:solidFill>
            <a:miter lim="800000"/>
            <a:headEnd/>
            <a:tailEnd/>
          </a:ln>
          <a:effectLst>
            <a:outerShdw dist="38100" dir="2700000" algn="tl" rotWithShape="0">
              <a:schemeClr val="tx1"/>
            </a:outerShdw>
          </a:effectLst>
        </p:spPr>
        <p:txBody>
          <a:bodyPr lIns="45720" rIns="45720">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a:latin typeface="Copperplate Gothic Light" pitchFamily="34" charset="0"/>
              </a:rPr>
              <a:t>Georgia Code Annotated, § 10-1-761</a:t>
            </a:r>
          </a:p>
          <a:p>
            <a:pPr eaLnBrk="1" hangingPunct="1"/>
            <a:endParaRPr lang="en-US" dirty="0">
              <a:latin typeface="Copperplate Gothic Light" pitchFamily="34" charset="0"/>
            </a:endParaRPr>
          </a:p>
          <a:p>
            <a:pPr eaLnBrk="1" hangingPunct="1"/>
            <a:r>
              <a:rPr lang="en-US" dirty="0">
                <a:latin typeface="Copperplate Gothic Light" pitchFamily="34" charset="0"/>
              </a:rPr>
              <a:t>§ 10-1-761. Definitions</a:t>
            </a:r>
          </a:p>
          <a:p>
            <a:pPr eaLnBrk="1" hangingPunct="1">
              <a:lnSpc>
                <a:spcPts val="3000"/>
              </a:lnSpc>
            </a:pPr>
            <a:r>
              <a:rPr lang="en-US" sz="1500" dirty="0">
                <a:latin typeface="Cambria" pitchFamily="18" charset="0"/>
              </a:rPr>
              <a:t>(3) “Person” means a natural person, corporation, business trust, estate, trust, partnership, association, joint venture, government, governmental subdivision or agency, or any other for profit or not for profit legal or commercial entity.</a:t>
            </a:r>
          </a:p>
          <a:p>
            <a:pPr eaLnBrk="1" hangingPunct="1">
              <a:lnSpc>
                <a:spcPts val="3000"/>
              </a:lnSpc>
            </a:pPr>
            <a:r>
              <a:rPr lang="en-US" sz="1500" dirty="0">
                <a:latin typeface="Cambria" pitchFamily="18" charset="0"/>
              </a:rPr>
              <a:t>(4) “Trade secret” means information, without regard to form, including, but not limited to, technical or nontechnical data, a formula, a pattern, a compilation, a program, a device, a method, a technique, a drawing, a process, financial data, financial plans, product plans, or a list of actual or potential customers or suppliers which is not commonly known by or available to the public and which information:</a:t>
            </a:r>
          </a:p>
          <a:p>
            <a:pPr lvl="1" eaLnBrk="1" hangingPunct="1">
              <a:lnSpc>
                <a:spcPts val="3000"/>
              </a:lnSpc>
            </a:pPr>
            <a:r>
              <a:rPr lang="en-US" sz="1500" dirty="0">
                <a:latin typeface="Cambria" pitchFamily="18" charset="0"/>
              </a:rPr>
              <a:t>(A) Derives economic value, actual or potential, from not being generally known to, and not</a:t>
            </a:r>
          </a:p>
        </p:txBody>
      </p:sp>
      <p:sp>
        <p:nvSpPr>
          <p:cNvPr id="2" name="TPQuestion"/>
          <p:cNvSpPr>
            <a:spLocks noGrp="1"/>
          </p:cNvSpPr>
          <p:nvPr>
            <p:ph type="title" idx="4294967295"/>
          </p:nvPr>
        </p:nvSpPr>
        <p:spPr>
          <a:xfrm>
            <a:off x="457200" y="-2273300"/>
            <a:ext cx="8686800" cy="1143000"/>
          </a:xfrm>
        </p:spPr>
        <p:txBody>
          <a:bodyPr/>
          <a:lstStyle/>
          <a:p>
            <a:pPr>
              <a:defRPr/>
            </a:pPr>
            <a:r>
              <a:rPr lang="en-US" sz="3600" dirty="0" smtClean="0">
                <a:effectLst>
                  <a:outerShdw blurRad="38100" dist="38100" dir="2700000" algn="tl">
                    <a:srgbClr val="000000">
                      <a:alpha val="43137"/>
                    </a:srgbClr>
                  </a:outerShdw>
                </a:effectLst>
                <a:latin typeface="Arial Narrow" pitchFamily="34" charset="0"/>
              </a:rPr>
              <a:t>What type of authority is being displayed here?</a:t>
            </a:r>
            <a:endParaRPr lang="en-US" sz="3600" dirty="0">
              <a:effectLst>
                <a:outerShdw blurRad="38100" dist="38100" dir="2700000" algn="tl">
                  <a:srgbClr val="000000">
                    <a:alpha val="43137"/>
                  </a:srgbClr>
                </a:outerShdw>
              </a:effectLst>
              <a:latin typeface="Arial Narrow" pitchFamily="34" charset="0"/>
            </a:endParaRPr>
          </a:p>
        </p:txBody>
      </p:sp>
      <p:sp>
        <p:nvSpPr>
          <p:cNvPr id="3" name="TPAnswers"/>
          <p:cNvSpPr>
            <a:spLocks noGrp="1"/>
          </p:cNvSpPr>
          <p:nvPr>
            <p:ph type="body" idx="4294967295"/>
            <p:custDataLst>
              <p:tags r:id="rId3"/>
            </p:custDataLst>
          </p:nvPr>
        </p:nvSpPr>
        <p:spPr>
          <a:xfrm>
            <a:off x="0" y="-3238500"/>
            <a:ext cx="2747963" cy="1276350"/>
          </a:xfrm>
        </p:spPr>
        <p:txBody>
          <a:bodyPr>
            <a:normAutofit/>
          </a:bodyPr>
          <a:lstStyle/>
          <a:p>
            <a:pPr marL="514350" indent="-514350">
              <a:spcAft>
                <a:spcPts val="0"/>
              </a:spcAft>
              <a:buFont typeface="Arial" charset="0"/>
              <a:buAutoNum type="alphaUcPeriod"/>
              <a:defRPr/>
            </a:pPr>
            <a:r>
              <a:rPr lang="en-US" dirty="0" smtClean="0">
                <a:solidFill>
                  <a:schemeClr val="accent2">
                    <a:lumMod val="75000"/>
                  </a:schemeClr>
                </a:solidFill>
              </a:rPr>
              <a:t>Primary</a:t>
            </a:r>
          </a:p>
          <a:p>
            <a:pPr marL="514350" indent="-514350">
              <a:spcAft>
                <a:spcPts val="0"/>
              </a:spcAft>
              <a:buFont typeface="Arial" charset="0"/>
              <a:buAutoNum type="alphaUcPeriod"/>
              <a:defRPr/>
            </a:pPr>
            <a:r>
              <a:rPr lang="en-US" dirty="0" smtClean="0">
                <a:solidFill>
                  <a:schemeClr val="accent2">
                    <a:lumMod val="75000"/>
                  </a:schemeClr>
                </a:solidFill>
              </a:rPr>
              <a:t>Secondary</a:t>
            </a:r>
          </a:p>
        </p:txBody>
      </p:sp>
      <p:sp>
        <p:nvSpPr>
          <p:cNvPr id="24584" name="Rectangle 5"/>
          <p:cNvSpPr>
            <a:spLocks noChangeArrowheads="1"/>
          </p:cNvSpPr>
          <p:nvPr/>
        </p:nvSpPr>
        <p:spPr bwMode="auto">
          <a:xfrm rot="-5400000">
            <a:off x="-3032918" y="3363118"/>
            <a:ext cx="6496050"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rIns="0" bIns="0" anchor="ctr">
            <a:spAutoFit/>
          </a:bodyPr>
          <a:lstStyle/>
          <a:p>
            <a:pPr>
              <a:tabLst>
                <a:tab pos="404813" algn="l"/>
                <a:tab pos="4400550" algn="l"/>
              </a:tabLst>
            </a:pPr>
            <a:r>
              <a:rPr lang="en-US" sz="3200">
                <a:solidFill>
                  <a:schemeClr val="bg1"/>
                </a:solidFill>
                <a:latin typeface="Freestyle Script" pitchFamily="66" charset="0"/>
                <a:cs typeface="Courier New" pitchFamily="49" charset="0"/>
              </a:rPr>
              <a:t>Name that Authority!</a:t>
            </a:r>
            <a:endParaRPr lang="en-US" sz="3200">
              <a:latin typeface="Freestyle Script" pitchFamily="66" charset="0"/>
            </a:endParaRPr>
          </a:p>
        </p:txBody>
      </p:sp>
      <p:sp>
        <p:nvSpPr>
          <p:cNvPr id="10" name="CAI1"/>
          <p:cNvSpPr/>
          <p:nvPr>
            <p:custDataLst>
              <p:tags r:id="rId4"/>
            </p:custDataLst>
          </p:nvPr>
        </p:nvSpPr>
        <p:spPr>
          <a:xfrm rot="10800000">
            <a:off x="1935163" y="1177925"/>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gradFill flip="none" rotWithShape="1">
            <a:gsLst>
              <a:gs pos="0">
                <a:srgbClr val="00C800"/>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ustDataLst>
      <p:tags r:id="rId2"/>
    </p:custDataLst>
    <p:controls>
      <p:control spid="8203" name="ShockwaveFlash1" r:id="rId5" imgW="5897520" imgH="3691080"/>
    </p:controls>
    <p:extLst>
      <p:ext uri="{BB962C8B-B14F-4D97-AF65-F5344CB8AC3E}">
        <p14:creationId xmlns="" xmlns:p14="http://schemas.microsoft.com/office/powerpoint/2010/main" val="9145385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PQuestion"/>
          <p:cNvSpPr>
            <a:spLocks noGrp="1"/>
          </p:cNvSpPr>
          <p:nvPr>
            <p:ph type="title" idx="4294967295"/>
          </p:nvPr>
        </p:nvSpPr>
        <p:spPr>
          <a:xfrm>
            <a:off x="457200" y="109383"/>
            <a:ext cx="8229600" cy="1143000"/>
          </a:xfrm>
        </p:spPr>
        <p:txBody>
          <a:bodyPr/>
          <a:lstStyle/>
          <a:p>
            <a:r>
              <a:rPr lang="en-US" dirty="0" smtClean="0"/>
              <a:t>Identify the Dicta!</a:t>
            </a:r>
            <a:endParaRPr lang="en-US" dirty="0"/>
          </a:p>
        </p:txBody>
      </p:sp>
      <p:sp>
        <p:nvSpPr>
          <p:cNvPr id="6" name="Content Placeholder 1"/>
          <p:cNvSpPr txBox="1">
            <a:spLocks/>
          </p:cNvSpPr>
          <p:nvPr/>
        </p:nvSpPr>
        <p:spPr bwMode="auto">
          <a:xfrm>
            <a:off x="725700" y="997809"/>
            <a:ext cx="8229600" cy="3386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i="1" dirty="0" smtClean="0"/>
              <a:t>“We find that the spotted owl is protected under the Endangered Species Act.  If we were discussing the common white-tailed deer, its great numbers and tendency to eat my garden plants would require a different result.”*</a:t>
            </a:r>
          </a:p>
          <a:p>
            <a:pPr>
              <a:buFont typeface="Arial" charset="0"/>
              <a:buNone/>
            </a:pPr>
            <a:endParaRPr lang="en-US" dirty="0"/>
          </a:p>
        </p:txBody>
      </p:sp>
      <p:sp>
        <p:nvSpPr>
          <p:cNvPr id="7" name="TextBox 6"/>
          <p:cNvSpPr txBox="1"/>
          <p:nvPr/>
        </p:nvSpPr>
        <p:spPr>
          <a:xfrm>
            <a:off x="432152" y="6183868"/>
            <a:ext cx="2210092" cy="369332"/>
          </a:xfrm>
          <a:prstGeom prst="rect">
            <a:avLst/>
          </a:prstGeom>
          <a:noFill/>
        </p:spPr>
        <p:txBody>
          <a:bodyPr wrap="none" rtlCol="0">
            <a:spAutoFit/>
          </a:bodyPr>
          <a:lstStyle/>
          <a:p>
            <a:r>
              <a:rPr lang="en-US" dirty="0" smtClean="0">
                <a:solidFill>
                  <a:schemeClr val="tx1">
                    <a:lumMod val="50000"/>
                    <a:lumOff val="50000"/>
                  </a:schemeClr>
                </a:solidFill>
              </a:rPr>
              <a:t>*Not from a real case</a:t>
            </a:r>
            <a:endParaRPr lang="en-US" dirty="0">
              <a:solidFill>
                <a:schemeClr val="tx1">
                  <a:lumMod val="50000"/>
                  <a:lumOff val="50000"/>
                </a:schemeClr>
              </a:solidFill>
            </a:endParaRPr>
          </a:p>
        </p:txBody>
      </p:sp>
      <p:sp>
        <p:nvSpPr>
          <p:cNvPr id="8" name="Rectangle 7"/>
          <p:cNvSpPr/>
          <p:nvPr/>
        </p:nvSpPr>
        <p:spPr>
          <a:xfrm>
            <a:off x="5861844" y="1581523"/>
            <a:ext cx="1905048" cy="391885"/>
          </a:xfrm>
          <a:prstGeom prst="rect">
            <a:avLst/>
          </a:prstGeom>
          <a:solidFill>
            <a:srgbClr val="FFFF6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Rectangle 8"/>
          <p:cNvSpPr/>
          <p:nvPr/>
        </p:nvSpPr>
        <p:spPr>
          <a:xfrm>
            <a:off x="1134879" y="2082527"/>
            <a:ext cx="7413171" cy="391885"/>
          </a:xfrm>
          <a:prstGeom prst="rect">
            <a:avLst/>
          </a:prstGeom>
          <a:solidFill>
            <a:srgbClr val="FFFF6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ectangle 9"/>
          <p:cNvSpPr/>
          <p:nvPr/>
        </p:nvSpPr>
        <p:spPr>
          <a:xfrm>
            <a:off x="1134879" y="2625296"/>
            <a:ext cx="7772400" cy="391885"/>
          </a:xfrm>
          <a:prstGeom prst="rect">
            <a:avLst/>
          </a:prstGeom>
          <a:solidFill>
            <a:srgbClr val="FFFF6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p:cNvSpPr/>
          <p:nvPr/>
        </p:nvSpPr>
        <p:spPr>
          <a:xfrm>
            <a:off x="1134879" y="3104268"/>
            <a:ext cx="6764215" cy="391885"/>
          </a:xfrm>
          <a:prstGeom prst="rect">
            <a:avLst/>
          </a:prstGeom>
          <a:solidFill>
            <a:srgbClr val="FFFF6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ustDataLst>
      <p:tags r:id="rId2"/>
    </p:custDataLst>
    <p:controls>
      <p:control spid="10248" name="ShockwaveFlash1" r:id="rId3" imgW="6245280" imgH="3019320"/>
    </p:controls>
    <p:extLst>
      <p:ext uri="{BB962C8B-B14F-4D97-AF65-F5344CB8AC3E}">
        <p14:creationId xmlns="" xmlns:p14="http://schemas.microsoft.com/office/powerpoint/2010/main" val="51356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5" action="ppaction://hlinksldjump"/>
          </p:cNvPr>
          <p:cNvSpPr/>
          <p:nvPr/>
        </p:nvSpPr>
        <p:spPr>
          <a:xfrm>
            <a:off x="8610599" y="6553200"/>
            <a:ext cx="49212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ontrols>
      <p:control spid="11272" name="ShockwaveFlash1" r:id="rId2" imgW="5897520" imgH="3691080"/>
    </p:controls>
    <p:extLst>
      <p:ext uri="{BB962C8B-B14F-4D97-AF65-F5344CB8AC3E}">
        <p14:creationId xmlns="" xmlns:p14="http://schemas.microsoft.com/office/powerpoint/2010/main" val="809713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p:cNvSpPr txBox="1"/>
          <p:nvPr/>
        </p:nvSpPr>
        <p:spPr>
          <a:xfrm>
            <a:off x="461963" y="371475"/>
            <a:ext cx="8586787" cy="1238250"/>
          </a:xfrm>
          <a:prstGeom prst="rect">
            <a:avLst/>
          </a:prstGeom>
          <a:solidFill>
            <a:schemeClr val="tx1">
              <a:lumMod val="50000"/>
              <a:lumOff val="50000"/>
            </a:schemeClr>
          </a:solidFill>
          <a:ln w="3175">
            <a:solidFill>
              <a:schemeClr val="tx1"/>
            </a:solidFill>
          </a:ln>
        </p:spPr>
        <p:txBody>
          <a:bodyPr lIns="45720" rIns="45720">
            <a:spAutoFit/>
          </a:bodyPr>
          <a:lstStyle/>
          <a:p>
            <a:pPr algn="ctr">
              <a:defRPr/>
            </a:pPr>
            <a:r>
              <a:rPr lang="en-US" sz="320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What type of authority is being displayed here?</a:t>
            </a:r>
          </a:p>
          <a:p>
            <a:pPr algn="ctr">
              <a:defRPr/>
            </a:pPr>
            <a:endParaRPr lang="en-US" sz="105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endParaRPr>
          </a:p>
          <a:p>
            <a:pPr algn="ctr">
              <a:defRPr/>
            </a:pPr>
            <a:r>
              <a:rPr lang="en-US" sz="320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(A)  </a:t>
            </a:r>
            <a:r>
              <a:rPr lang="en-US" sz="3200"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Primary </a:t>
            </a:r>
            <a:r>
              <a:rPr lang="en-US" sz="320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		(B) </a:t>
            </a:r>
            <a:r>
              <a:rPr lang="en-US" sz="3200"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Secondary</a:t>
            </a:r>
          </a:p>
        </p:txBody>
      </p:sp>
      <p:sp>
        <p:nvSpPr>
          <p:cNvPr id="11" name="TextBox 10"/>
          <p:cNvSpPr txBox="1"/>
          <p:nvPr/>
        </p:nvSpPr>
        <p:spPr>
          <a:xfrm>
            <a:off x="609600" y="1866900"/>
            <a:ext cx="8315325" cy="4908550"/>
          </a:xfrm>
          <a:prstGeom prst="rect">
            <a:avLst/>
          </a:prstGeom>
          <a:solidFill>
            <a:schemeClr val="bg1"/>
          </a:solidFill>
          <a:ln>
            <a:solidFill>
              <a:schemeClr val="tx1"/>
            </a:solidFill>
          </a:ln>
          <a:effectLst>
            <a:outerShdw dist="38100" dir="2700000" algn="tl" rotWithShape="0">
              <a:schemeClr val="tx1"/>
            </a:outerShdw>
          </a:effectLst>
        </p:spPr>
        <p:txBody>
          <a:bodyPr lIns="45720" rIns="45720">
            <a:spAutoFit/>
          </a:bodyPr>
          <a:lstStyle/>
          <a:p>
            <a:pPr algn="ctr">
              <a:defRPr/>
            </a:pPr>
            <a:r>
              <a:rPr lang="en-US" dirty="0">
                <a:latin typeface="Copperplate Gothic Light" pitchFamily="34" charset="0"/>
              </a:rPr>
              <a:t>263 Ga. 615</a:t>
            </a:r>
          </a:p>
          <a:p>
            <a:pPr algn="ctr">
              <a:defRPr/>
            </a:pPr>
            <a:r>
              <a:rPr lang="en-US" sz="2000" dirty="0">
                <a:latin typeface="Copperplate Gothic Light" pitchFamily="34" charset="0"/>
              </a:rPr>
              <a:t>Supreme Court of Georgia</a:t>
            </a:r>
            <a:endParaRPr lang="en-US" sz="1050" dirty="0">
              <a:latin typeface="Copperplate Gothic Light" pitchFamily="34" charset="0"/>
            </a:endParaRPr>
          </a:p>
          <a:p>
            <a:pPr lvl="1" algn="ctr">
              <a:lnSpc>
                <a:spcPts val="3000"/>
              </a:lnSpc>
              <a:defRPr/>
            </a:pPr>
            <a:r>
              <a:rPr lang="en-US" sz="1500" dirty="0">
                <a:latin typeface="Copperplate Gothic Light" pitchFamily="34" charset="0"/>
                <a:cs typeface="Courier New" pitchFamily="49" charset="0"/>
              </a:rPr>
              <a:t>AVNET, INC., et al.</a:t>
            </a:r>
          </a:p>
          <a:p>
            <a:pPr lvl="1" algn="ctr">
              <a:lnSpc>
                <a:spcPts val="3000"/>
              </a:lnSpc>
              <a:defRPr/>
            </a:pPr>
            <a:r>
              <a:rPr lang="en-US" sz="1500" dirty="0">
                <a:latin typeface="Copperplate Gothic Light" pitchFamily="34" charset="0"/>
                <a:cs typeface="Courier New" pitchFamily="49" charset="0"/>
              </a:rPr>
              <a:t>v.</a:t>
            </a:r>
          </a:p>
          <a:p>
            <a:pPr lvl="1" algn="ctr">
              <a:lnSpc>
                <a:spcPts val="3000"/>
              </a:lnSpc>
              <a:defRPr/>
            </a:pPr>
            <a:r>
              <a:rPr lang="en-US" sz="1500" dirty="0">
                <a:latin typeface="Copperplate Gothic Light" pitchFamily="34" charset="0"/>
                <a:cs typeface="Courier New" pitchFamily="49" charset="0"/>
              </a:rPr>
              <a:t>WYLE LABORATORIES, INC., et al.</a:t>
            </a:r>
          </a:p>
          <a:p>
            <a:pPr lvl="1" algn="ctr">
              <a:lnSpc>
                <a:spcPts val="3000"/>
              </a:lnSpc>
              <a:defRPr/>
            </a:pPr>
            <a:r>
              <a:rPr lang="en-US" sz="1500" dirty="0">
                <a:latin typeface="Copperplate Gothic Light" pitchFamily="34" charset="0"/>
                <a:cs typeface="Courier New" pitchFamily="49" charset="0"/>
              </a:rPr>
              <a:t>WYLE LABORATORIES, INC., et al.</a:t>
            </a:r>
          </a:p>
          <a:p>
            <a:pPr lvl="1" algn="ctr">
              <a:lnSpc>
                <a:spcPts val="3000"/>
              </a:lnSpc>
              <a:defRPr/>
            </a:pPr>
            <a:r>
              <a:rPr lang="en-US" sz="1500" dirty="0">
                <a:latin typeface="Copperplate Gothic Light" pitchFamily="34" charset="0"/>
                <a:cs typeface="Courier New" pitchFamily="49" charset="0"/>
              </a:rPr>
              <a:t>v.</a:t>
            </a:r>
          </a:p>
          <a:p>
            <a:pPr lvl="1" algn="ctr">
              <a:lnSpc>
                <a:spcPts val="3000"/>
              </a:lnSpc>
              <a:defRPr/>
            </a:pPr>
            <a:r>
              <a:rPr lang="en-US" sz="1500" dirty="0">
                <a:latin typeface="Copperplate Gothic Light" pitchFamily="34" charset="0"/>
                <a:cs typeface="Courier New" pitchFamily="49" charset="0"/>
              </a:rPr>
              <a:t>AVNET, INC., et al.</a:t>
            </a:r>
          </a:p>
          <a:p>
            <a:pPr lvl="1" algn="ctr">
              <a:lnSpc>
                <a:spcPts val="3000"/>
              </a:lnSpc>
              <a:defRPr/>
            </a:pPr>
            <a:r>
              <a:rPr lang="en-US" sz="1500" dirty="0">
                <a:latin typeface="Copperplate Gothic Light" pitchFamily="34" charset="0"/>
                <a:cs typeface="Courier New" pitchFamily="49" charset="0"/>
              </a:rPr>
              <a:t>Nos. S93A1393, S93X1576. </a:t>
            </a:r>
          </a:p>
          <a:p>
            <a:pPr lvl="1" algn="ctr">
              <a:lnSpc>
                <a:spcPts val="3000"/>
              </a:lnSpc>
              <a:defRPr/>
            </a:pPr>
            <a:r>
              <a:rPr lang="en-US" sz="1500" dirty="0">
                <a:latin typeface="Copperplate Gothic Light" pitchFamily="34" charset="0"/>
                <a:cs typeface="Courier New" pitchFamily="49" charset="0"/>
              </a:rPr>
              <a:t>Dec. 2, 1993.</a:t>
            </a:r>
          </a:p>
          <a:p>
            <a:pPr>
              <a:lnSpc>
                <a:spcPts val="3000"/>
              </a:lnSpc>
              <a:defRPr/>
            </a:pPr>
            <a:r>
              <a:rPr lang="en-US" sz="1500" dirty="0">
                <a:latin typeface="Cambria" pitchFamily="18" charset="0"/>
                <a:cs typeface="Courier New" pitchFamily="49" charset="0"/>
              </a:rPr>
              <a:t>Distributors of electronic components that entered into merger agreement brought action against competitor that hired former employees of one of the distributors, seeking damages and injunctive relief. The Superior Court, Fulton County, Frank M. Eldridge, J., denied motion for interlocutory</a:t>
            </a:r>
          </a:p>
        </p:txBody>
      </p:sp>
      <p:sp>
        <p:nvSpPr>
          <p:cNvPr id="2" name="TPQuestion"/>
          <p:cNvSpPr>
            <a:spLocks noGrp="1"/>
          </p:cNvSpPr>
          <p:nvPr>
            <p:ph type="title" idx="4294967295"/>
          </p:nvPr>
        </p:nvSpPr>
        <p:spPr>
          <a:xfrm>
            <a:off x="457200" y="-1987550"/>
            <a:ext cx="8686800" cy="1143000"/>
          </a:xfrm>
        </p:spPr>
        <p:txBody>
          <a:bodyPr/>
          <a:lstStyle/>
          <a:p>
            <a:pPr>
              <a:defRPr/>
            </a:pPr>
            <a:r>
              <a:rPr lang="en-US" sz="3600" dirty="0" smtClean="0">
                <a:effectLst>
                  <a:outerShdw blurRad="38100" dist="38100" dir="2700000" algn="tl">
                    <a:srgbClr val="000000">
                      <a:alpha val="43137"/>
                    </a:srgbClr>
                  </a:outerShdw>
                </a:effectLst>
                <a:latin typeface="Arial Narrow" pitchFamily="34" charset="0"/>
              </a:rPr>
              <a:t>What type of authority is being displayed here?</a:t>
            </a:r>
            <a:endParaRPr lang="en-US" sz="3600" dirty="0">
              <a:effectLst>
                <a:outerShdw blurRad="38100" dist="38100" dir="2700000" algn="tl">
                  <a:srgbClr val="000000">
                    <a:alpha val="43137"/>
                  </a:srgbClr>
                </a:outerShdw>
              </a:effectLst>
              <a:latin typeface="Arial Narrow" pitchFamily="34" charset="0"/>
            </a:endParaRPr>
          </a:p>
        </p:txBody>
      </p:sp>
      <p:sp>
        <p:nvSpPr>
          <p:cNvPr id="3" name="TPAnswers"/>
          <p:cNvSpPr>
            <a:spLocks noGrp="1"/>
          </p:cNvSpPr>
          <p:nvPr>
            <p:ph type="body" idx="4294967295"/>
            <p:custDataLst>
              <p:tags r:id="rId2"/>
            </p:custDataLst>
          </p:nvPr>
        </p:nvSpPr>
        <p:spPr>
          <a:xfrm>
            <a:off x="0" y="-1771650"/>
            <a:ext cx="2747963" cy="1276350"/>
          </a:xfrm>
        </p:spPr>
        <p:txBody>
          <a:bodyPr>
            <a:normAutofit/>
          </a:bodyPr>
          <a:lstStyle/>
          <a:p>
            <a:pPr marL="514350" indent="-514350">
              <a:spcAft>
                <a:spcPts val="0"/>
              </a:spcAft>
              <a:buFont typeface="Arial" charset="0"/>
              <a:buAutoNum type="alphaUcPeriod"/>
              <a:defRPr/>
            </a:pPr>
            <a:r>
              <a:rPr lang="en-US" dirty="0" smtClean="0">
                <a:solidFill>
                  <a:schemeClr val="accent2">
                    <a:lumMod val="75000"/>
                  </a:schemeClr>
                </a:solidFill>
              </a:rPr>
              <a:t>Primary</a:t>
            </a:r>
          </a:p>
          <a:p>
            <a:pPr marL="514350" indent="-514350">
              <a:spcAft>
                <a:spcPts val="0"/>
              </a:spcAft>
              <a:buFont typeface="Arial" charset="0"/>
              <a:buAutoNum type="alphaUcPeriod"/>
              <a:defRPr/>
            </a:pPr>
            <a:r>
              <a:rPr lang="en-US" dirty="0" smtClean="0">
                <a:solidFill>
                  <a:schemeClr val="accent2">
                    <a:lumMod val="75000"/>
                  </a:schemeClr>
                </a:solidFill>
              </a:rPr>
              <a:t>Secondary</a:t>
            </a:r>
          </a:p>
        </p:txBody>
      </p:sp>
      <p:sp>
        <p:nvSpPr>
          <p:cNvPr id="25608" name="Rectangle 5"/>
          <p:cNvSpPr>
            <a:spLocks noChangeArrowheads="1"/>
          </p:cNvSpPr>
          <p:nvPr/>
        </p:nvSpPr>
        <p:spPr bwMode="auto">
          <a:xfrm rot="-5400000">
            <a:off x="-3032918" y="3363118"/>
            <a:ext cx="6496050"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rIns="0" bIns="0" anchor="ctr">
            <a:spAutoFit/>
          </a:bodyPr>
          <a:lstStyle/>
          <a:p>
            <a:pPr>
              <a:tabLst>
                <a:tab pos="404813" algn="l"/>
                <a:tab pos="4400550" algn="l"/>
              </a:tabLst>
            </a:pPr>
            <a:r>
              <a:rPr lang="en-US" sz="3200">
                <a:solidFill>
                  <a:schemeClr val="bg1"/>
                </a:solidFill>
                <a:latin typeface="Freestyle Script" pitchFamily="66" charset="0"/>
                <a:cs typeface="Courier New" pitchFamily="49" charset="0"/>
              </a:rPr>
              <a:t>Name that Authority!</a:t>
            </a:r>
            <a:endParaRPr lang="en-US" sz="3200">
              <a:latin typeface="Freestyle Script" pitchFamily="66" charset="0"/>
            </a:endParaRPr>
          </a:p>
        </p:txBody>
      </p:sp>
    </p:spTree>
    <p:custDataLst>
      <p:tags r:id="rId1"/>
    </p:custDataLst>
    <p:extLst>
      <p:ext uri="{BB962C8B-B14F-4D97-AF65-F5344CB8AC3E}">
        <p14:creationId xmlns="" xmlns:p14="http://schemas.microsoft.com/office/powerpoint/2010/main" val="370932117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p:cNvSpPr txBox="1"/>
          <p:nvPr/>
        </p:nvSpPr>
        <p:spPr>
          <a:xfrm>
            <a:off x="461963" y="371475"/>
            <a:ext cx="8586787" cy="1238250"/>
          </a:xfrm>
          <a:prstGeom prst="rect">
            <a:avLst/>
          </a:prstGeom>
          <a:solidFill>
            <a:schemeClr val="tx1">
              <a:lumMod val="50000"/>
              <a:lumOff val="50000"/>
            </a:schemeClr>
          </a:solidFill>
          <a:ln w="3175">
            <a:solidFill>
              <a:schemeClr val="tx1"/>
            </a:solidFill>
          </a:ln>
        </p:spPr>
        <p:txBody>
          <a:bodyPr lIns="45720" rIns="45720">
            <a:spAutoFit/>
          </a:bodyPr>
          <a:lstStyle/>
          <a:p>
            <a:pPr algn="ctr">
              <a:defRPr/>
            </a:pPr>
            <a:r>
              <a:rPr lang="en-US" sz="320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What type of authority is being displayed here?</a:t>
            </a:r>
          </a:p>
          <a:p>
            <a:pPr algn="ctr">
              <a:defRPr/>
            </a:pPr>
            <a:endParaRPr lang="en-US" sz="105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endParaRPr>
          </a:p>
          <a:p>
            <a:pPr algn="ctr">
              <a:defRPr/>
            </a:pPr>
            <a:r>
              <a:rPr lang="en-US" sz="320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(A)  </a:t>
            </a:r>
            <a:r>
              <a:rPr lang="en-US" sz="3200"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Primary </a:t>
            </a:r>
            <a:r>
              <a:rPr lang="en-US" sz="320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		(B) </a:t>
            </a:r>
            <a:r>
              <a:rPr lang="en-US" sz="3200"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Secondary</a:t>
            </a:r>
          </a:p>
        </p:txBody>
      </p:sp>
      <p:sp>
        <p:nvSpPr>
          <p:cNvPr id="11" name="TextBox 10"/>
          <p:cNvSpPr txBox="1"/>
          <p:nvPr/>
        </p:nvSpPr>
        <p:spPr>
          <a:xfrm>
            <a:off x="609600" y="1866900"/>
            <a:ext cx="8315325" cy="4908550"/>
          </a:xfrm>
          <a:prstGeom prst="rect">
            <a:avLst/>
          </a:prstGeom>
          <a:solidFill>
            <a:schemeClr val="bg1"/>
          </a:solidFill>
          <a:ln>
            <a:solidFill>
              <a:schemeClr val="tx1"/>
            </a:solidFill>
          </a:ln>
          <a:effectLst>
            <a:outerShdw dist="38100" dir="2700000" algn="tl" rotWithShape="0">
              <a:schemeClr val="tx1"/>
            </a:outerShdw>
          </a:effectLst>
        </p:spPr>
        <p:txBody>
          <a:bodyPr lIns="45720" rIns="45720">
            <a:spAutoFit/>
          </a:bodyPr>
          <a:lstStyle/>
          <a:p>
            <a:pPr algn="ctr">
              <a:defRPr/>
            </a:pPr>
            <a:r>
              <a:rPr lang="en-US" dirty="0">
                <a:latin typeface="Copperplate Gothic Light" pitchFamily="34" charset="0"/>
              </a:rPr>
              <a:t>263 Ga. 615</a:t>
            </a:r>
          </a:p>
          <a:p>
            <a:pPr algn="ctr">
              <a:defRPr/>
            </a:pPr>
            <a:r>
              <a:rPr lang="en-US" sz="2000" dirty="0">
                <a:latin typeface="Copperplate Gothic Light" pitchFamily="34" charset="0"/>
              </a:rPr>
              <a:t>Supreme Court of Georgia</a:t>
            </a:r>
            <a:endParaRPr lang="en-US" sz="1050" dirty="0">
              <a:latin typeface="Copperplate Gothic Light" pitchFamily="34" charset="0"/>
            </a:endParaRPr>
          </a:p>
          <a:p>
            <a:pPr lvl="1" algn="ctr">
              <a:lnSpc>
                <a:spcPts val="3000"/>
              </a:lnSpc>
              <a:defRPr/>
            </a:pPr>
            <a:r>
              <a:rPr lang="en-US" sz="1500" dirty="0">
                <a:latin typeface="Copperplate Gothic Light" pitchFamily="34" charset="0"/>
                <a:cs typeface="Courier New" pitchFamily="49" charset="0"/>
              </a:rPr>
              <a:t>AVNET, INC., et al.</a:t>
            </a:r>
          </a:p>
          <a:p>
            <a:pPr lvl="1" algn="ctr">
              <a:lnSpc>
                <a:spcPts val="3000"/>
              </a:lnSpc>
              <a:defRPr/>
            </a:pPr>
            <a:r>
              <a:rPr lang="en-US" sz="1500" dirty="0">
                <a:latin typeface="Copperplate Gothic Light" pitchFamily="34" charset="0"/>
                <a:cs typeface="Courier New" pitchFamily="49" charset="0"/>
              </a:rPr>
              <a:t>v.</a:t>
            </a:r>
          </a:p>
          <a:p>
            <a:pPr lvl="1" algn="ctr">
              <a:lnSpc>
                <a:spcPts val="3000"/>
              </a:lnSpc>
              <a:defRPr/>
            </a:pPr>
            <a:r>
              <a:rPr lang="en-US" sz="1500" dirty="0">
                <a:latin typeface="Copperplate Gothic Light" pitchFamily="34" charset="0"/>
                <a:cs typeface="Courier New" pitchFamily="49" charset="0"/>
              </a:rPr>
              <a:t>WYLE LABORATORIES, INC., et al.</a:t>
            </a:r>
          </a:p>
          <a:p>
            <a:pPr lvl="1" algn="ctr">
              <a:lnSpc>
                <a:spcPts val="3000"/>
              </a:lnSpc>
              <a:defRPr/>
            </a:pPr>
            <a:r>
              <a:rPr lang="en-US" sz="1500" dirty="0">
                <a:latin typeface="Copperplate Gothic Light" pitchFamily="34" charset="0"/>
                <a:cs typeface="Courier New" pitchFamily="49" charset="0"/>
              </a:rPr>
              <a:t>WYLE LABORATORIES, INC., et al.</a:t>
            </a:r>
          </a:p>
          <a:p>
            <a:pPr lvl="1" algn="ctr">
              <a:lnSpc>
                <a:spcPts val="3000"/>
              </a:lnSpc>
              <a:defRPr/>
            </a:pPr>
            <a:r>
              <a:rPr lang="en-US" sz="1500" dirty="0">
                <a:latin typeface="Copperplate Gothic Light" pitchFamily="34" charset="0"/>
                <a:cs typeface="Courier New" pitchFamily="49" charset="0"/>
              </a:rPr>
              <a:t>v.</a:t>
            </a:r>
          </a:p>
          <a:p>
            <a:pPr lvl="1" algn="ctr">
              <a:lnSpc>
                <a:spcPts val="3000"/>
              </a:lnSpc>
              <a:defRPr/>
            </a:pPr>
            <a:r>
              <a:rPr lang="en-US" sz="1500" dirty="0">
                <a:latin typeface="Copperplate Gothic Light" pitchFamily="34" charset="0"/>
                <a:cs typeface="Courier New" pitchFamily="49" charset="0"/>
              </a:rPr>
              <a:t>AVNET, INC., et al.</a:t>
            </a:r>
          </a:p>
          <a:p>
            <a:pPr lvl="1" algn="ctr">
              <a:lnSpc>
                <a:spcPts val="3000"/>
              </a:lnSpc>
              <a:defRPr/>
            </a:pPr>
            <a:r>
              <a:rPr lang="en-US" sz="1500" dirty="0">
                <a:latin typeface="Copperplate Gothic Light" pitchFamily="34" charset="0"/>
                <a:cs typeface="Courier New" pitchFamily="49" charset="0"/>
              </a:rPr>
              <a:t>Nos. S93A1393, S93X1576. </a:t>
            </a:r>
          </a:p>
          <a:p>
            <a:pPr lvl="1" algn="ctr">
              <a:lnSpc>
                <a:spcPts val="3000"/>
              </a:lnSpc>
              <a:defRPr/>
            </a:pPr>
            <a:r>
              <a:rPr lang="en-US" sz="1500" dirty="0">
                <a:latin typeface="Copperplate Gothic Light" pitchFamily="34" charset="0"/>
                <a:cs typeface="Courier New" pitchFamily="49" charset="0"/>
              </a:rPr>
              <a:t>Dec. 2, 1993.</a:t>
            </a:r>
          </a:p>
          <a:p>
            <a:pPr>
              <a:lnSpc>
                <a:spcPts val="3000"/>
              </a:lnSpc>
              <a:defRPr/>
            </a:pPr>
            <a:r>
              <a:rPr lang="en-US" sz="1500" dirty="0">
                <a:latin typeface="Cambria" pitchFamily="18" charset="0"/>
                <a:cs typeface="Courier New" pitchFamily="49" charset="0"/>
              </a:rPr>
              <a:t>Distributors of electronic components that entered into merger agreement brought action against competitor that hired former employees of one of the distributors, seeking damages and injunctive relief. The Superior Court, Fulton County, Frank M. Eldridge, J., denied motion for interlocutory</a:t>
            </a:r>
          </a:p>
        </p:txBody>
      </p:sp>
      <p:sp>
        <p:nvSpPr>
          <p:cNvPr id="2" name="TPQuestion"/>
          <p:cNvSpPr>
            <a:spLocks noGrp="1"/>
          </p:cNvSpPr>
          <p:nvPr>
            <p:ph type="title" idx="4294967295"/>
          </p:nvPr>
        </p:nvSpPr>
        <p:spPr>
          <a:xfrm>
            <a:off x="457200" y="-1987550"/>
            <a:ext cx="8686800" cy="1143000"/>
          </a:xfrm>
        </p:spPr>
        <p:txBody>
          <a:bodyPr/>
          <a:lstStyle/>
          <a:p>
            <a:pPr>
              <a:defRPr/>
            </a:pPr>
            <a:r>
              <a:rPr lang="en-US" sz="3600" dirty="0" smtClean="0">
                <a:effectLst>
                  <a:outerShdw blurRad="38100" dist="38100" dir="2700000" algn="tl">
                    <a:srgbClr val="000000">
                      <a:alpha val="43137"/>
                    </a:srgbClr>
                  </a:outerShdw>
                </a:effectLst>
                <a:latin typeface="Arial Narrow" pitchFamily="34" charset="0"/>
              </a:rPr>
              <a:t>What type of authority is being displayed here?</a:t>
            </a:r>
            <a:endParaRPr lang="en-US" sz="3600" dirty="0">
              <a:effectLst>
                <a:outerShdw blurRad="38100" dist="38100" dir="2700000" algn="tl">
                  <a:srgbClr val="000000">
                    <a:alpha val="43137"/>
                  </a:srgbClr>
                </a:outerShdw>
              </a:effectLst>
              <a:latin typeface="Arial Narrow" pitchFamily="34" charset="0"/>
            </a:endParaRPr>
          </a:p>
        </p:txBody>
      </p:sp>
      <p:sp>
        <p:nvSpPr>
          <p:cNvPr id="3" name="TPAnswers"/>
          <p:cNvSpPr>
            <a:spLocks noGrp="1"/>
          </p:cNvSpPr>
          <p:nvPr>
            <p:ph type="body" idx="4294967295"/>
            <p:custDataLst>
              <p:tags r:id="rId3"/>
            </p:custDataLst>
          </p:nvPr>
        </p:nvSpPr>
        <p:spPr>
          <a:xfrm>
            <a:off x="0" y="-1771650"/>
            <a:ext cx="2747963" cy="1276350"/>
          </a:xfrm>
        </p:spPr>
        <p:txBody>
          <a:bodyPr>
            <a:normAutofit/>
          </a:bodyPr>
          <a:lstStyle/>
          <a:p>
            <a:pPr marL="514350" indent="-514350">
              <a:spcAft>
                <a:spcPts val="0"/>
              </a:spcAft>
              <a:buFont typeface="Arial" charset="0"/>
              <a:buAutoNum type="alphaUcPeriod"/>
              <a:defRPr/>
            </a:pPr>
            <a:r>
              <a:rPr lang="en-US" dirty="0" smtClean="0">
                <a:solidFill>
                  <a:schemeClr val="accent2">
                    <a:lumMod val="75000"/>
                  </a:schemeClr>
                </a:solidFill>
              </a:rPr>
              <a:t>Primary</a:t>
            </a:r>
          </a:p>
          <a:p>
            <a:pPr marL="514350" indent="-514350">
              <a:spcAft>
                <a:spcPts val="0"/>
              </a:spcAft>
              <a:buFont typeface="Arial" charset="0"/>
              <a:buAutoNum type="alphaUcPeriod"/>
              <a:defRPr/>
            </a:pPr>
            <a:r>
              <a:rPr lang="en-US" dirty="0" smtClean="0">
                <a:solidFill>
                  <a:schemeClr val="accent2">
                    <a:lumMod val="75000"/>
                  </a:schemeClr>
                </a:solidFill>
              </a:rPr>
              <a:t>Secondary</a:t>
            </a:r>
          </a:p>
        </p:txBody>
      </p:sp>
      <p:sp>
        <p:nvSpPr>
          <p:cNvPr id="25608" name="Rectangle 5"/>
          <p:cNvSpPr>
            <a:spLocks noChangeArrowheads="1"/>
          </p:cNvSpPr>
          <p:nvPr/>
        </p:nvSpPr>
        <p:spPr bwMode="auto">
          <a:xfrm rot="-5400000">
            <a:off x="-3032918" y="3363118"/>
            <a:ext cx="6496050"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rIns="0" bIns="0" anchor="ctr">
            <a:spAutoFit/>
          </a:bodyPr>
          <a:lstStyle/>
          <a:p>
            <a:pPr>
              <a:tabLst>
                <a:tab pos="404813" algn="l"/>
                <a:tab pos="4400550" algn="l"/>
              </a:tabLst>
            </a:pPr>
            <a:r>
              <a:rPr lang="en-US" sz="3200">
                <a:solidFill>
                  <a:schemeClr val="bg1"/>
                </a:solidFill>
                <a:latin typeface="Freestyle Script" pitchFamily="66" charset="0"/>
                <a:cs typeface="Courier New" pitchFamily="49" charset="0"/>
              </a:rPr>
              <a:t>Name that Authority!</a:t>
            </a:r>
            <a:endParaRPr lang="en-US" sz="3200">
              <a:latin typeface="Freestyle Script" pitchFamily="66" charset="0"/>
            </a:endParaRPr>
          </a:p>
        </p:txBody>
      </p:sp>
      <p:sp>
        <p:nvSpPr>
          <p:cNvPr id="10" name="CAI1"/>
          <p:cNvSpPr/>
          <p:nvPr>
            <p:custDataLst>
              <p:tags r:id="rId4"/>
            </p:custDataLst>
          </p:nvPr>
        </p:nvSpPr>
        <p:spPr>
          <a:xfrm rot="10800000">
            <a:off x="1938338" y="1179513"/>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gradFill flip="none" rotWithShape="1">
            <a:gsLst>
              <a:gs pos="0">
                <a:srgbClr val="00C800"/>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ustDataLst>
      <p:tags r:id="rId2"/>
    </p:custDataLst>
    <p:controls>
      <p:control spid="9227" name="ShockwaveFlash1" r:id="rId5" imgW="4429080" imgH="5168880"/>
    </p:controls>
    <p:extLst>
      <p:ext uri="{BB962C8B-B14F-4D97-AF65-F5344CB8AC3E}">
        <p14:creationId xmlns="" xmlns:p14="http://schemas.microsoft.com/office/powerpoint/2010/main" val="38400274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p:cNvSpPr txBox="1"/>
          <p:nvPr/>
        </p:nvSpPr>
        <p:spPr>
          <a:xfrm>
            <a:off x="461963" y="371475"/>
            <a:ext cx="8586787" cy="1238250"/>
          </a:xfrm>
          <a:prstGeom prst="rect">
            <a:avLst/>
          </a:prstGeom>
          <a:solidFill>
            <a:schemeClr val="tx1">
              <a:lumMod val="50000"/>
              <a:lumOff val="50000"/>
            </a:schemeClr>
          </a:solidFill>
          <a:ln w="3175">
            <a:solidFill>
              <a:schemeClr val="tx1"/>
            </a:solidFill>
          </a:ln>
        </p:spPr>
        <p:txBody>
          <a:bodyPr lIns="45720" rIns="45720">
            <a:spAutoFit/>
          </a:bodyPr>
          <a:lstStyle/>
          <a:p>
            <a:pPr algn="ctr">
              <a:defRPr/>
            </a:pPr>
            <a:r>
              <a:rPr lang="en-US" sz="320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What type of authority is being displayed here?</a:t>
            </a:r>
          </a:p>
          <a:p>
            <a:pPr algn="ctr">
              <a:defRPr/>
            </a:pPr>
            <a:endParaRPr lang="en-US" sz="105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endParaRPr>
          </a:p>
          <a:p>
            <a:pPr algn="ctr">
              <a:defRPr/>
            </a:pPr>
            <a:r>
              <a:rPr lang="en-US" sz="320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(A)  </a:t>
            </a:r>
            <a:r>
              <a:rPr lang="en-US" sz="3200"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Primary </a:t>
            </a:r>
            <a:r>
              <a:rPr lang="en-US" sz="320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		(B) </a:t>
            </a:r>
            <a:r>
              <a:rPr lang="en-US" sz="3200"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Secondary</a:t>
            </a:r>
          </a:p>
        </p:txBody>
      </p:sp>
      <p:sp>
        <p:nvSpPr>
          <p:cNvPr id="26627" name="TextBox 3"/>
          <p:cNvSpPr txBox="1">
            <a:spLocks noChangeArrowheads="1"/>
          </p:cNvSpPr>
          <p:nvPr/>
        </p:nvSpPr>
        <p:spPr bwMode="auto">
          <a:xfrm>
            <a:off x="609600" y="1905000"/>
            <a:ext cx="8315325" cy="4656138"/>
          </a:xfrm>
          <a:prstGeom prst="rect">
            <a:avLst/>
          </a:prstGeom>
          <a:solidFill>
            <a:schemeClr val="bg1"/>
          </a:solidFill>
          <a:ln w="9525">
            <a:solidFill>
              <a:schemeClr val="tx1"/>
            </a:solidFill>
            <a:miter lim="800000"/>
            <a:headEnd/>
            <a:tailEnd/>
          </a:ln>
          <a:effectLst>
            <a:outerShdw dist="38100" dir="2700000" algn="tl" rotWithShape="0">
              <a:schemeClr val="tx1"/>
            </a:outerShdw>
          </a:effectLst>
        </p:spPr>
        <p:txBody>
          <a:bodyPr lIns="45720" rIns="45720">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3000"/>
              </a:lnSpc>
            </a:pPr>
            <a:r>
              <a:rPr lang="en-US" sz="2400" dirty="0" err="1">
                <a:latin typeface="Copperplate Gothic Light" pitchFamily="34" charset="0"/>
                <a:cs typeface="Courier New" pitchFamily="49" charset="0"/>
              </a:rPr>
              <a:t>Callmann</a:t>
            </a:r>
            <a:r>
              <a:rPr lang="en-US" sz="2400" dirty="0">
                <a:latin typeface="Copperplate Gothic Light" pitchFamily="34" charset="0"/>
                <a:cs typeface="Courier New" pitchFamily="49" charset="0"/>
              </a:rPr>
              <a:t> on Unfair Competition, Trademarks and Monopolies (4th Edition)</a:t>
            </a:r>
            <a:endParaRPr lang="en-US" sz="2800" dirty="0">
              <a:latin typeface="Copperplate Gothic Light" pitchFamily="34" charset="0"/>
              <a:cs typeface="Courier New" pitchFamily="49" charset="0"/>
            </a:endParaRPr>
          </a:p>
          <a:p>
            <a:pPr eaLnBrk="1" hangingPunct="1">
              <a:lnSpc>
                <a:spcPts val="3000"/>
              </a:lnSpc>
            </a:pPr>
            <a:r>
              <a:rPr lang="en-US" dirty="0">
                <a:latin typeface="Copperplate Gothic Light" pitchFamily="34" charset="0"/>
                <a:cs typeface="Courier New" pitchFamily="49" charset="0"/>
              </a:rPr>
              <a:t>Part IV. Misappropriation of a Competitor's Values</a:t>
            </a:r>
          </a:p>
          <a:p>
            <a:pPr lvl="1" eaLnBrk="1" hangingPunct="1">
              <a:lnSpc>
                <a:spcPts val="3000"/>
              </a:lnSpc>
            </a:pPr>
            <a:r>
              <a:rPr lang="en-US" dirty="0">
                <a:latin typeface="Copperplate Gothic Light" pitchFamily="34" charset="0"/>
                <a:cs typeface="Courier New" pitchFamily="49" charset="0"/>
              </a:rPr>
              <a:t>Chapter 14. Trade Secrets</a:t>
            </a:r>
          </a:p>
          <a:p>
            <a:pPr lvl="1" eaLnBrk="1" hangingPunct="1">
              <a:lnSpc>
                <a:spcPts val="3000"/>
              </a:lnSpc>
            </a:pPr>
            <a:endParaRPr lang="en-US" dirty="0">
              <a:latin typeface="Copperplate Gothic Light" pitchFamily="34" charset="0"/>
              <a:cs typeface="Courier New" pitchFamily="49" charset="0"/>
            </a:endParaRPr>
          </a:p>
          <a:p>
            <a:pPr eaLnBrk="1" hangingPunct="1">
              <a:lnSpc>
                <a:spcPts val="3000"/>
              </a:lnSpc>
            </a:pPr>
            <a:r>
              <a:rPr lang="en-US" sz="1500" b="1" dirty="0">
                <a:latin typeface="Cambria" pitchFamily="18" charset="0"/>
                <a:cs typeface="Courier New" pitchFamily="49" charset="0"/>
              </a:rPr>
              <a:t>§ 14:26. The requirements for protection—Precautions to preserve secrecy</a:t>
            </a:r>
          </a:p>
          <a:p>
            <a:pPr eaLnBrk="1" hangingPunct="1">
              <a:lnSpc>
                <a:spcPts val="3000"/>
              </a:lnSpc>
            </a:pPr>
            <a:r>
              <a:rPr lang="en-US" sz="1500" dirty="0">
                <a:latin typeface="Cambria" pitchFamily="18" charset="0"/>
                <a:cs typeface="Courier New" pitchFamily="49" charset="0"/>
              </a:rPr>
              <a:t>The Uniform Trade Secret Act</a:t>
            </a:r>
            <a:r>
              <a:rPr lang="en-US" sz="1500" baseline="30000" dirty="0">
                <a:latin typeface="Cambria" pitchFamily="18" charset="0"/>
                <a:cs typeface="Courier New" pitchFamily="49" charset="0"/>
              </a:rPr>
              <a:t>0.40</a:t>
            </a:r>
            <a:r>
              <a:rPr lang="en-US" sz="1500" dirty="0">
                <a:latin typeface="Cambria" pitchFamily="18" charset="0"/>
                <a:cs typeface="Courier New" pitchFamily="49" charset="0"/>
              </a:rPr>
              <a:t> and the majority of recent cases define “trade secret” as information which derives economic value from not being generally known and not being readily ascertainable by proper means by those who are not in a confidential relationship with the trade secret proprietor.</a:t>
            </a:r>
            <a:r>
              <a:rPr lang="en-US" sz="1500" baseline="30000" dirty="0">
                <a:latin typeface="Cambria" pitchFamily="18" charset="0"/>
                <a:cs typeface="Courier New" pitchFamily="49" charset="0"/>
              </a:rPr>
              <a:t>0.50</a:t>
            </a:r>
            <a:r>
              <a:rPr lang="en-US" sz="1500" dirty="0">
                <a:latin typeface="Cambria" pitchFamily="18" charset="0"/>
                <a:cs typeface="Courier New" pitchFamily="49" charset="0"/>
              </a:rPr>
              <a:t> Thus, secrecy is the defining characteristic of information which is </a:t>
            </a:r>
            <a:r>
              <a:rPr lang="en-US" sz="1500" dirty="0" err="1">
                <a:latin typeface="Cambria" pitchFamily="18" charset="0"/>
                <a:cs typeface="Courier New" pitchFamily="49" charset="0"/>
              </a:rPr>
              <a:t>protectible</a:t>
            </a:r>
            <a:r>
              <a:rPr lang="en-US" sz="1500" dirty="0">
                <a:latin typeface="Cambria" pitchFamily="18" charset="0"/>
                <a:cs typeface="Courier New" pitchFamily="49" charset="0"/>
              </a:rPr>
              <a:t> under trade secret law, and reasonable efforts to preserve that secrecy are essential to qualify for such protection.</a:t>
            </a:r>
            <a:r>
              <a:rPr lang="en-US" sz="1500" baseline="30000" dirty="0">
                <a:latin typeface="Cambria" pitchFamily="18" charset="0"/>
                <a:cs typeface="Courier New" pitchFamily="49" charset="0"/>
              </a:rPr>
              <a:t>0.60</a:t>
            </a:r>
            <a:r>
              <a:rPr lang="en-US" sz="1500" dirty="0">
                <a:latin typeface="Cambria" pitchFamily="18" charset="0"/>
                <a:cs typeface="Courier New" pitchFamily="49" charset="0"/>
              </a:rPr>
              <a:t> But there is a minority view: “In determining whether matter is protectable as a trade secret, courts</a:t>
            </a:r>
          </a:p>
        </p:txBody>
      </p:sp>
      <p:sp>
        <p:nvSpPr>
          <p:cNvPr id="2" name="TPQuestion"/>
          <p:cNvSpPr>
            <a:spLocks noGrp="1"/>
          </p:cNvSpPr>
          <p:nvPr>
            <p:ph type="title" idx="4294967295"/>
          </p:nvPr>
        </p:nvSpPr>
        <p:spPr>
          <a:xfrm>
            <a:off x="457200" y="-2311400"/>
            <a:ext cx="8686800" cy="1143000"/>
          </a:xfrm>
        </p:spPr>
        <p:txBody>
          <a:bodyPr/>
          <a:lstStyle/>
          <a:p>
            <a:pPr>
              <a:defRPr/>
            </a:pPr>
            <a:r>
              <a:rPr lang="en-US" sz="3600" dirty="0" smtClean="0">
                <a:effectLst>
                  <a:outerShdw blurRad="38100" dist="38100" dir="2700000" algn="tl">
                    <a:srgbClr val="000000">
                      <a:alpha val="43137"/>
                    </a:srgbClr>
                  </a:outerShdw>
                </a:effectLst>
                <a:latin typeface="Arial Narrow" pitchFamily="34" charset="0"/>
              </a:rPr>
              <a:t>What type of authority is being displayed here?</a:t>
            </a:r>
            <a:endParaRPr lang="en-US" sz="3600" dirty="0">
              <a:effectLst>
                <a:outerShdw blurRad="38100" dist="38100" dir="2700000" algn="tl">
                  <a:srgbClr val="000000">
                    <a:alpha val="43137"/>
                  </a:srgbClr>
                </a:outerShdw>
              </a:effectLst>
              <a:latin typeface="Arial Narrow" pitchFamily="34" charset="0"/>
            </a:endParaRPr>
          </a:p>
        </p:txBody>
      </p:sp>
      <p:sp>
        <p:nvSpPr>
          <p:cNvPr id="3" name="TPAnswers"/>
          <p:cNvSpPr>
            <a:spLocks noGrp="1"/>
          </p:cNvSpPr>
          <p:nvPr>
            <p:ph type="body" idx="4294967295"/>
            <p:custDataLst>
              <p:tags r:id="rId2"/>
            </p:custDataLst>
          </p:nvPr>
        </p:nvSpPr>
        <p:spPr>
          <a:xfrm>
            <a:off x="0" y="-1562100"/>
            <a:ext cx="2747963" cy="1276350"/>
          </a:xfrm>
        </p:spPr>
        <p:txBody>
          <a:bodyPr>
            <a:normAutofit/>
          </a:bodyPr>
          <a:lstStyle/>
          <a:p>
            <a:pPr marL="514350" indent="-514350">
              <a:spcAft>
                <a:spcPts val="0"/>
              </a:spcAft>
              <a:buFont typeface="Arial" charset="0"/>
              <a:buAutoNum type="alphaUcPeriod"/>
              <a:defRPr/>
            </a:pPr>
            <a:r>
              <a:rPr lang="en-US" dirty="0" smtClean="0">
                <a:solidFill>
                  <a:schemeClr val="accent2">
                    <a:lumMod val="75000"/>
                  </a:schemeClr>
                </a:solidFill>
              </a:rPr>
              <a:t>Primary</a:t>
            </a:r>
          </a:p>
          <a:p>
            <a:pPr marL="514350" indent="-514350">
              <a:spcAft>
                <a:spcPts val="0"/>
              </a:spcAft>
              <a:buFont typeface="Arial" charset="0"/>
              <a:buAutoNum type="alphaUcPeriod"/>
              <a:defRPr/>
            </a:pPr>
            <a:r>
              <a:rPr lang="en-US" dirty="0" smtClean="0">
                <a:solidFill>
                  <a:schemeClr val="accent2">
                    <a:lumMod val="75000"/>
                  </a:schemeClr>
                </a:solidFill>
              </a:rPr>
              <a:t>Secondary</a:t>
            </a:r>
          </a:p>
        </p:txBody>
      </p:sp>
      <p:sp>
        <p:nvSpPr>
          <p:cNvPr id="26632" name="Rectangle 5"/>
          <p:cNvSpPr>
            <a:spLocks noChangeArrowheads="1"/>
          </p:cNvSpPr>
          <p:nvPr/>
        </p:nvSpPr>
        <p:spPr bwMode="auto">
          <a:xfrm rot="-5400000">
            <a:off x="-3032918" y="3363118"/>
            <a:ext cx="6496050"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rIns="0" bIns="0" anchor="ctr">
            <a:spAutoFit/>
          </a:bodyPr>
          <a:lstStyle/>
          <a:p>
            <a:pPr>
              <a:tabLst>
                <a:tab pos="404813" algn="l"/>
                <a:tab pos="4400550" algn="l"/>
              </a:tabLst>
            </a:pPr>
            <a:r>
              <a:rPr lang="en-US" sz="3200">
                <a:solidFill>
                  <a:schemeClr val="bg1"/>
                </a:solidFill>
                <a:latin typeface="Freestyle Script" pitchFamily="66" charset="0"/>
                <a:cs typeface="Courier New" pitchFamily="49" charset="0"/>
              </a:rPr>
              <a:t>Name that Authority!</a:t>
            </a:r>
            <a:endParaRPr lang="en-US" sz="3200">
              <a:latin typeface="Freestyle Script" pitchFamily="66" charset="0"/>
            </a:endParaRPr>
          </a:p>
        </p:txBody>
      </p:sp>
    </p:spTree>
    <p:custDataLst>
      <p:tags r:id="rId1"/>
    </p:custDataLst>
    <p:extLst>
      <p:ext uri="{BB962C8B-B14F-4D97-AF65-F5344CB8AC3E}">
        <p14:creationId xmlns="" xmlns:p14="http://schemas.microsoft.com/office/powerpoint/2010/main" val="14707693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738" y="0"/>
            <a:ext cx="8229600" cy="1143000"/>
          </a:xfrm>
        </p:spPr>
        <p:txBody>
          <a:bodyPr/>
          <a:lstStyle/>
          <a:p>
            <a:r>
              <a:rPr lang="en-US" dirty="0" smtClean="0"/>
              <a:t>Choose you own adventure!</a:t>
            </a:r>
            <a:endParaRPr lang="en-US" dirty="0"/>
          </a:p>
        </p:txBody>
      </p:sp>
      <p:pic>
        <p:nvPicPr>
          <p:cNvPr id="19458" name="Picture 2" descr="C:\Users\ctubbs\AppData\Local\Microsoft\Windows\Temporary Internet Files\Content.IE5\M4PCTO9W\MC900198396[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56342" y="823209"/>
            <a:ext cx="4569177" cy="571338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0" y="1317890"/>
            <a:ext cx="4267200" cy="5943600"/>
          </a:xfrm>
        </p:spPr>
        <p:txBody>
          <a:bodyPr numCol="1">
            <a:normAutofit fontScale="92500" lnSpcReduction="10000"/>
          </a:bodyPr>
          <a:lstStyle/>
          <a:p>
            <a:pPr marL="0" indent="0">
              <a:buNone/>
            </a:pPr>
            <a:r>
              <a:rPr lang="en-US" sz="4000" dirty="0" smtClean="0">
                <a:hlinkClick r:id="rId4" action="ppaction://hlinksldjump"/>
              </a:rPr>
              <a:t>Low-</a:t>
            </a:r>
            <a:r>
              <a:rPr lang="en-US" sz="4000" dirty="0" smtClean="0">
                <a:hlinkClick r:id="rId4" action="ppaction://hlinksldjump"/>
              </a:rPr>
              <a:t>Voltage</a:t>
            </a:r>
            <a:endParaRPr lang="en-US" sz="4000" dirty="0" smtClean="0">
              <a:hlinkClick r:id="rId4" action="ppaction://hlinksldjump"/>
            </a:endParaRPr>
          </a:p>
          <a:p>
            <a:pPr marL="0" indent="0">
              <a:buNone/>
            </a:pPr>
            <a:r>
              <a:rPr lang="en-US" sz="4000" smtClean="0">
                <a:hlinkClick r:id="rId4" action="ppaction://hlinksldjump"/>
              </a:rPr>
              <a:t>Tech </a:t>
            </a:r>
            <a:r>
              <a:rPr lang="en-US" sz="4000" dirty="0" smtClean="0"/>
              <a:t/>
            </a:r>
            <a:br>
              <a:rPr lang="en-US" sz="4000" dirty="0" smtClean="0"/>
            </a:br>
            <a:endParaRPr lang="en-US" sz="4000" dirty="0" smtClean="0">
              <a:hlinkClick r:id="rId5" action="ppaction://hlinksldjump"/>
            </a:endParaRPr>
          </a:p>
          <a:p>
            <a:pPr marL="0" indent="0">
              <a:buNone/>
            </a:pPr>
            <a:r>
              <a:rPr lang="en-US" sz="4000" dirty="0" smtClean="0">
                <a:hlinkClick r:id="rId5" action="ppaction://hlinksldjump"/>
              </a:rPr>
              <a:t>Videos &amp; </a:t>
            </a:r>
            <a:br>
              <a:rPr lang="en-US" sz="4000" dirty="0" smtClean="0">
                <a:hlinkClick r:id="rId5" action="ppaction://hlinksldjump"/>
              </a:rPr>
            </a:br>
            <a:r>
              <a:rPr lang="en-US" sz="4000" dirty="0" smtClean="0">
                <a:hlinkClick r:id="rId5" action="ppaction://hlinksldjump"/>
              </a:rPr>
              <a:t>Quizzing</a:t>
            </a:r>
            <a:r>
              <a:rPr lang="en-US" sz="4000" dirty="0" smtClean="0"/>
              <a:t/>
            </a:r>
            <a:br>
              <a:rPr lang="en-US" sz="4000" dirty="0" smtClean="0"/>
            </a:br>
            <a:r>
              <a:rPr lang="en-US" sz="4000" dirty="0"/>
              <a:t/>
            </a:r>
            <a:br>
              <a:rPr lang="en-US" sz="4000" dirty="0"/>
            </a:br>
            <a:r>
              <a:rPr lang="en-US" sz="4000" dirty="0" smtClean="0">
                <a:hlinkClick r:id="rId6" action="ppaction://hlinksldjump"/>
              </a:rPr>
              <a:t>Review </a:t>
            </a:r>
            <a:br>
              <a:rPr lang="en-US" sz="4000" dirty="0" smtClean="0">
                <a:hlinkClick r:id="rId6" action="ppaction://hlinksldjump"/>
              </a:rPr>
            </a:br>
            <a:r>
              <a:rPr lang="en-US" sz="4000" dirty="0" smtClean="0">
                <a:hlinkClick r:id="rId6" action="ppaction://hlinksldjump"/>
              </a:rPr>
              <a:t>Exercises</a:t>
            </a:r>
            <a:r>
              <a:rPr lang="en-US" sz="4000" dirty="0" smtClean="0"/>
              <a:t/>
            </a:r>
            <a:br>
              <a:rPr lang="en-US" sz="4000" dirty="0" smtClean="0"/>
            </a:br>
            <a:r>
              <a:rPr lang="en-US" sz="4000" dirty="0" smtClean="0"/>
              <a:t/>
            </a:r>
            <a:br>
              <a:rPr lang="en-US" sz="4000" dirty="0" smtClean="0"/>
            </a:br>
            <a:r>
              <a:rPr lang="en-US" sz="4000" dirty="0" smtClean="0">
                <a:hlinkClick r:id="rId7" action="ppaction://hlinksldjump"/>
              </a:rPr>
              <a:t>Spin the Wheel!</a:t>
            </a:r>
            <a:br>
              <a:rPr lang="en-US" sz="4000" dirty="0" smtClean="0">
                <a:hlinkClick r:id="rId7" action="ppaction://hlinksldjump"/>
              </a:rPr>
            </a:br>
            <a:endParaRPr lang="en-US" sz="4000" dirty="0"/>
          </a:p>
        </p:txBody>
      </p:sp>
      <p:sp>
        <p:nvSpPr>
          <p:cNvPr id="4" name="Content Placeholder 2"/>
          <p:cNvSpPr txBox="1">
            <a:spLocks/>
          </p:cNvSpPr>
          <p:nvPr/>
        </p:nvSpPr>
        <p:spPr>
          <a:xfrm>
            <a:off x="4924778" y="1600200"/>
            <a:ext cx="3962400" cy="6781800"/>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3700" dirty="0" smtClean="0">
                <a:solidFill>
                  <a:srgbClr val="FFC000"/>
                </a:solidFill>
                <a:hlinkClick r:id="rId8" action="ppaction://hlinksldjump"/>
              </a:rPr>
              <a:t>Clickers</a:t>
            </a:r>
            <a:r>
              <a:rPr lang="en-US" sz="3700" dirty="0" smtClean="0">
                <a:solidFill>
                  <a:srgbClr val="FFC000"/>
                </a:solidFill>
              </a:rPr>
              <a:t/>
            </a:r>
            <a:br>
              <a:rPr lang="en-US" sz="3700" dirty="0" smtClean="0">
                <a:solidFill>
                  <a:srgbClr val="FFC000"/>
                </a:solidFill>
              </a:rPr>
            </a:br>
            <a:r>
              <a:rPr lang="en-US" sz="3700" dirty="0">
                <a:solidFill>
                  <a:srgbClr val="FFC000"/>
                </a:solidFill>
              </a:rPr>
              <a:t/>
            </a:r>
            <a:br>
              <a:rPr lang="en-US" sz="3700" dirty="0">
                <a:solidFill>
                  <a:srgbClr val="FFC000"/>
                </a:solidFill>
              </a:rPr>
            </a:br>
            <a:r>
              <a:rPr lang="en-US" sz="3700" dirty="0" smtClean="0">
                <a:solidFill>
                  <a:srgbClr val="FFC000"/>
                </a:solidFill>
                <a:hlinkClick r:id="rId9" action="ppaction://hlinksldjump"/>
              </a:rPr>
              <a:t>CALI </a:t>
            </a:r>
            <a:br>
              <a:rPr lang="en-US" sz="3700" dirty="0" smtClean="0">
                <a:solidFill>
                  <a:srgbClr val="FFC000"/>
                </a:solidFill>
                <a:hlinkClick r:id="rId9" action="ppaction://hlinksldjump"/>
              </a:rPr>
            </a:br>
            <a:r>
              <a:rPr lang="en-US" sz="3700" dirty="0" smtClean="0">
                <a:solidFill>
                  <a:srgbClr val="FFC000"/>
                </a:solidFill>
                <a:hlinkClick r:id="rId9" action="ppaction://hlinksldjump"/>
              </a:rPr>
              <a:t>Lessons </a:t>
            </a:r>
            <a:r>
              <a:rPr lang="en-US" sz="3700" dirty="0" smtClean="0">
                <a:solidFill>
                  <a:srgbClr val="FFC000"/>
                </a:solidFill>
                <a:hlinkClick r:id="" action="ppaction://hlinkshowjump?jump=lastslide"/>
              </a:rPr>
              <a:t/>
            </a:r>
            <a:br>
              <a:rPr lang="en-US" sz="3700" dirty="0" smtClean="0">
                <a:solidFill>
                  <a:srgbClr val="FFC000"/>
                </a:solidFill>
                <a:hlinkClick r:id="" action="ppaction://hlinkshowjump?jump=lastslide"/>
              </a:rPr>
            </a:br>
            <a:r>
              <a:rPr lang="en-US" sz="3700" dirty="0" smtClean="0">
                <a:solidFill>
                  <a:srgbClr val="FFC000"/>
                </a:solidFill>
              </a:rPr>
              <a:t/>
            </a:r>
            <a:br>
              <a:rPr lang="en-US" sz="3700" dirty="0" smtClean="0">
                <a:solidFill>
                  <a:srgbClr val="FFC000"/>
                </a:solidFill>
              </a:rPr>
            </a:br>
            <a:r>
              <a:rPr lang="en-US" sz="3700" dirty="0" smtClean="0">
                <a:solidFill>
                  <a:srgbClr val="FFC000"/>
                </a:solidFill>
                <a:hlinkClick r:id="rId10" action="ppaction://hlinksldjump"/>
              </a:rPr>
              <a:t>Student </a:t>
            </a:r>
            <a:br>
              <a:rPr lang="en-US" sz="3700" dirty="0" smtClean="0">
                <a:solidFill>
                  <a:srgbClr val="FFC000"/>
                </a:solidFill>
                <a:hlinkClick r:id="rId10" action="ppaction://hlinksldjump"/>
              </a:rPr>
            </a:br>
            <a:r>
              <a:rPr lang="en-US" sz="3700" dirty="0" smtClean="0">
                <a:solidFill>
                  <a:srgbClr val="FFC000"/>
                </a:solidFill>
                <a:hlinkClick r:id="rId10" action="ppaction://hlinksldjump"/>
              </a:rPr>
              <a:t>Narratives</a:t>
            </a:r>
            <a:r>
              <a:rPr lang="en-US" sz="3700" dirty="0" smtClean="0">
                <a:solidFill>
                  <a:srgbClr val="FFC000"/>
                </a:solidFill>
              </a:rPr>
              <a:t/>
            </a:r>
            <a:br>
              <a:rPr lang="en-US" sz="3700" dirty="0" smtClean="0">
                <a:solidFill>
                  <a:srgbClr val="FFC000"/>
                </a:solidFill>
              </a:rPr>
            </a:br>
            <a:r>
              <a:rPr lang="en-US" sz="3700" dirty="0" smtClean="0">
                <a:solidFill>
                  <a:srgbClr val="FFC000"/>
                </a:solidFill>
              </a:rPr>
              <a:t/>
            </a:r>
            <a:br>
              <a:rPr lang="en-US" sz="3700" dirty="0" smtClean="0">
                <a:solidFill>
                  <a:srgbClr val="FFC000"/>
                </a:solidFill>
              </a:rPr>
            </a:br>
            <a:r>
              <a:rPr lang="en-US" sz="3700" dirty="0" smtClean="0">
                <a:solidFill>
                  <a:srgbClr val="FFC000"/>
                </a:solidFill>
                <a:hlinkClick r:id="rId11" action="ppaction://hlinksldjump"/>
              </a:rPr>
              <a:t>In Class Exercises</a:t>
            </a:r>
            <a:endParaRPr lang="en-US" sz="3700" dirty="0">
              <a:solidFill>
                <a:srgbClr val="FFC000"/>
              </a:solidFill>
            </a:endParaRPr>
          </a:p>
        </p:txBody>
      </p:sp>
    </p:spTree>
    <p:extLst>
      <p:ext uri="{BB962C8B-B14F-4D97-AF65-F5344CB8AC3E}">
        <p14:creationId xmlns="" xmlns:p14="http://schemas.microsoft.com/office/powerpoint/2010/main" val="3937988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p:cNvSpPr txBox="1"/>
          <p:nvPr/>
        </p:nvSpPr>
        <p:spPr>
          <a:xfrm>
            <a:off x="461963" y="371475"/>
            <a:ext cx="8586787" cy="1238250"/>
          </a:xfrm>
          <a:prstGeom prst="rect">
            <a:avLst/>
          </a:prstGeom>
          <a:solidFill>
            <a:schemeClr val="tx1">
              <a:lumMod val="50000"/>
              <a:lumOff val="50000"/>
            </a:schemeClr>
          </a:solidFill>
          <a:ln w="3175">
            <a:solidFill>
              <a:schemeClr val="tx1"/>
            </a:solidFill>
          </a:ln>
        </p:spPr>
        <p:txBody>
          <a:bodyPr lIns="45720" rIns="45720">
            <a:spAutoFit/>
          </a:bodyPr>
          <a:lstStyle/>
          <a:p>
            <a:pPr algn="ctr">
              <a:defRPr/>
            </a:pPr>
            <a:r>
              <a:rPr lang="en-US" sz="320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What type of authority is being displayed here?</a:t>
            </a:r>
          </a:p>
          <a:p>
            <a:pPr algn="ctr">
              <a:defRPr/>
            </a:pPr>
            <a:endParaRPr lang="en-US" sz="105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endParaRPr>
          </a:p>
          <a:p>
            <a:pPr algn="ctr">
              <a:defRPr/>
            </a:pPr>
            <a:r>
              <a:rPr lang="en-US" sz="320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(A)  </a:t>
            </a:r>
            <a:r>
              <a:rPr lang="en-US" sz="3200"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Primary </a:t>
            </a:r>
            <a:r>
              <a:rPr lang="en-US" sz="3200" b="1"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		(B) </a:t>
            </a:r>
            <a:r>
              <a:rPr lang="en-US" sz="3200" dirty="0">
                <a:solidFill>
                  <a:schemeClr val="bg1"/>
                </a:solidFill>
                <a:effectLst>
                  <a:outerShdw blurRad="38100" dist="38100" dir="2700000" algn="tl">
                    <a:srgbClr val="000000">
                      <a:alpha val="43137"/>
                    </a:srgbClr>
                  </a:outerShdw>
                </a:effectLst>
                <a:latin typeface="Arial Narrow" pitchFamily="34" charset="0"/>
                <a:cs typeface="Courier New" pitchFamily="49" charset="0"/>
              </a:rPr>
              <a:t>Secondary</a:t>
            </a:r>
          </a:p>
        </p:txBody>
      </p:sp>
      <p:sp>
        <p:nvSpPr>
          <p:cNvPr id="26627" name="TextBox 3"/>
          <p:cNvSpPr txBox="1">
            <a:spLocks noChangeArrowheads="1"/>
          </p:cNvSpPr>
          <p:nvPr/>
        </p:nvSpPr>
        <p:spPr bwMode="auto">
          <a:xfrm>
            <a:off x="609600" y="1905000"/>
            <a:ext cx="8315325" cy="4656138"/>
          </a:xfrm>
          <a:prstGeom prst="rect">
            <a:avLst/>
          </a:prstGeom>
          <a:solidFill>
            <a:schemeClr val="bg1"/>
          </a:solidFill>
          <a:ln w="9525">
            <a:solidFill>
              <a:schemeClr val="tx1"/>
            </a:solidFill>
            <a:miter lim="800000"/>
            <a:headEnd/>
            <a:tailEnd/>
          </a:ln>
          <a:effectLst>
            <a:outerShdw dist="38100" dir="2700000" algn="tl" rotWithShape="0">
              <a:schemeClr val="tx1"/>
            </a:outerShdw>
          </a:effectLst>
        </p:spPr>
        <p:txBody>
          <a:bodyPr lIns="45720" rIns="45720">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3000"/>
              </a:lnSpc>
            </a:pPr>
            <a:r>
              <a:rPr lang="en-US" sz="2400" dirty="0" err="1">
                <a:latin typeface="Copperplate Gothic Light" pitchFamily="34" charset="0"/>
                <a:cs typeface="Courier New" pitchFamily="49" charset="0"/>
              </a:rPr>
              <a:t>Callmann</a:t>
            </a:r>
            <a:r>
              <a:rPr lang="en-US" sz="2400" dirty="0">
                <a:latin typeface="Copperplate Gothic Light" pitchFamily="34" charset="0"/>
                <a:cs typeface="Courier New" pitchFamily="49" charset="0"/>
              </a:rPr>
              <a:t> on Unfair Competition, Trademarks and Monopolies (4th Edition)</a:t>
            </a:r>
            <a:endParaRPr lang="en-US" sz="2800" dirty="0">
              <a:latin typeface="Copperplate Gothic Light" pitchFamily="34" charset="0"/>
              <a:cs typeface="Courier New" pitchFamily="49" charset="0"/>
            </a:endParaRPr>
          </a:p>
          <a:p>
            <a:pPr eaLnBrk="1" hangingPunct="1">
              <a:lnSpc>
                <a:spcPts val="3000"/>
              </a:lnSpc>
            </a:pPr>
            <a:r>
              <a:rPr lang="en-US" dirty="0">
                <a:latin typeface="Copperplate Gothic Light" pitchFamily="34" charset="0"/>
                <a:cs typeface="Courier New" pitchFamily="49" charset="0"/>
              </a:rPr>
              <a:t>Part IV. Misappropriation of a Competitor's Values</a:t>
            </a:r>
          </a:p>
          <a:p>
            <a:pPr lvl="1" eaLnBrk="1" hangingPunct="1">
              <a:lnSpc>
                <a:spcPts val="3000"/>
              </a:lnSpc>
            </a:pPr>
            <a:r>
              <a:rPr lang="en-US" dirty="0">
                <a:latin typeface="Copperplate Gothic Light" pitchFamily="34" charset="0"/>
                <a:cs typeface="Courier New" pitchFamily="49" charset="0"/>
              </a:rPr>
              <a:t>Chapter 14. Trade Secrets</a:t>
            </a:r>
          </a:p>
          <a:p>
            <a:pPr lvl="1" eaLnBrk="1" hangingPunct="1">
              <a:lnSpc>
                <a:spcPts val="3000"/>
              </a:lnSpc>
            </a:pPr>
            <a:endParaRPr lang="en-US" dirty="0">
              <a:latin typeface="Copperplate Gothic Light" pitchFamily="34" charset="0"/>
              <a:cs typeface="Courier New" pitchFamily="49" charset="0"/>
            </a:endParaRPr>
          </a:p>
          <a:p>
            <a:pPr eaLnBrk="1" hangingPunct="1">
              <a:lnSpc>
                <a:spcPts val="3000"/>
              </a:lnSpc>
            </a:pPr>
            <a:r>
              <a:rPr lang="en-US" sz="1500" b="1" dirty="0">
                <a:latin typeface="Cambria" pitchFamily="18" charset="0"/>
                <a:cs typeface="Courier New" pitchFamily="49" charset="0"/>
              </a:rPr>
              <a:t>§ 14:26. The requirements for protection—Precautions to preserve secrecy</a:t>
            </a:r>
          </a:p>
          <a:p>
            <a:pPr eaLnBrk="1" hangingPunct="1">
              <a:lnSpc>
                <a:spcPts val="3000"/>
              </a:lnSpc>
            </a:pPr>
            <a:r>
              <a:rPr lang="en-US" sz="1500" dirty="0">
                <a:latin typeface="Cambria" pitchFamily="18" charset="0"/>
                <a:cs typeface="Courier New" pitchFamily="49" charset="0"/>
              </a:rPr>
              <a:t>The Uniform Trade Secret Act</a:t>
            </a:r>
            <a:r>
              <a:rPr lang="en-US" sz="1500" baseline="30000" dirty="0">
                <a:latin typeface="Cambria" pitchFamily="18" charset="0"/>
                <a:cs typeface="Courier New" pitchFamily="49" charset="0"/>
              </a:rPr>
              <a:t>0.40</a:t>
            </a:r>
            <a:r>
              <a:rPr lang="en-US" sz="1500" dirty="0">
                <a:latin typeface="Cambria" pitchFamily="18" charset="0"/>
                <a:cs typeface="Courier New" pitchFamily="49" charset="0"/>
              </a:rPr>
              <a:t> and the majority of recent cases define “trade secret” as information which derives economic value from not being generally known and not being readily ascertainable by proper means by those who are not in a confidential relationship with the trade secret proprietor.</a:t>
            </a:r>
            <a:r>
              <a:rPr lang="en-US" sz="1500" baseline="30000" dirty="0">
                <a:latin typeface="Cambria" pitchFamily="18" charset="0"/>
                <a:cs typeface="Courier New" pitchFamily="49" charset="0"/>
              </a:rPr>
              <a:t>0.50</a:t>
            </a:r>
            <a:r>
              <a:rPr lang="en-US" sz="1500" dirty="0">
                <a:latin typeface="Cambria" pitchFamily="18" charset="0"/>
                <a:cs typeface="Courier New" pitchFamily="49" charset="0"/>
              </a:rPr>
              <a:t> Thus, secrecy is the defining characteristic of information which is </a:t>
            </a:r>
            <a:r>
              <a:rPr lang="en-US" sz="1500" dirty="0" err="1">
                <a:latin typeface="Cambria" pitchFamily="18" charset="0"/>
                <a:cs typeface="Courier New" pitchFamily="49" charset="0"/>
              </a:rPr>
              <a:t>protectible</a:t>
            </a:r>
            <a:r>
              <a:rPr lang="en-US" sz="1500" dirty="0">
                <a:latin typeface="Cambria" pitchFamily="18" charset="0"/>
                <a:cs typeface="Courier New" pitchFamily="49" charset="0"/>
              </a:rPr>
              <a:t> under trade secret law, and reasonable efforts to preserve that secrecy are essential to qualify for such protection.</a:t>
            </a:r>
            <a:r>
              <a:rPr lang="en-US" sz="1500" baseline="30000" dirty="0">
                <a:latin typeface="Cambria" pitchFamily="18" charset="0"/>
                <a:cs typeface="Courier New" pitchFamily="49" charset="0"/>
              </a:rPr>
              <a:t>0.60</a:t>
            </a:r>
            <a:r>
              <a:rPr lang="en-US" sz="1500" dirty="0">
                <a:latin typeface="Cambria" pitchFamily="18" charset="0"/>
                <a:cs typeface="Courier New" pitchFamily="49" charset="0"/>
              </a:rPr>
              <a:t> But there is a minority view: “In determining whether matter is protectable as a trade secret, courts</a:t>
            </a:r>
          </a:p>
        </p:txBody>
      </p:sp>
      <p:sp>
        <p:nvSpPr>
          <p:cNvPr id="2" name="TPQuestion"/>
          <p:cNvSpPr>
            <a:spLocks noGrp="1"/>
          </p:cNvSpPr>
          <p:nvPr>
            <p:ph type="title" idx="4294967295"/>
          </p:nvPr>
        </p:nvSpPr>
        <p:spPr>
          <a:xfrm>
            <a:off x="457200" y="-2311400"/>
            <a:ext cx="8686800" cy="1143000"/>
          </a:xfrm>
        </p:spPr>
        <p:txBody>
          <a:bodyPr/>
          <a:lstStyle/>
          <a:p>
            <a:pPr>
              <a:defRPr/>
            </a:pPr>
            <a:r>
              <a:rPr lang="en-US" sz="3600" dirty="0" smtClean="0">
                <a:effectLst>
                  <a:outerShdw blurRad="38100" dist="38100" dir="2700000" algn="tl">
                    <a:srgbClr val="000000">
                      <a:alpha val="43137"/>
                    </a:srgbClr>
                  </a:outerShdw>
                </a:effectLst>
                <a:latin typeface="Arial Narrow" pitchFamily="34" charset="0"/>
              </a:rPr>
              <a:t>What type of authority is being displayed here?</a:t>
            </a:r>
            <a:endParaRPr lang="en-US" sz="3600" dirty="0">
              <a:effectLst>
                <a:outerShdw blurRad="38100" dist="38100" dir="2700000" algn="tl">
                  <a:srgbClr val="000000">
                    <a:alpha val="43137"/>
                  </a:srgbClr>
                </a:outerShdw>
              </a:effectLst>
              <a:latin typeface="Arial Narrow" pitchFamily="34" charset="0"/>
            </a:endParaRPr>
          </a:p>
        </p:txBody>
      </p:sp>
      <p:sp>
        <p:nvSpPr>
          <p:cNvPr id="3" name="TPAnswers"/>
          <p:cNvSpPr>
            <a:spLocks noGrp="1"/>
          </p:cNvSpPr>
          <p:nvPr>
            <p:ph type="body" idx="4294967295"/>
            <p:custDataLst>
              <p:tags r:id="rId3"/>
            </p:custDataLst>
          </p:nvPr>
        </p:nvSpPr>
        <p:spPr>
          <a:xfrm>
            <a:off x="0" y="-1562100"/>
            <a:ext cx="2747963" cy="1276350"/>
          </a:xfrm>
        </p:spPr>
        <p:txBody>
          <a:bodyPr>
            <a:normAutofit/>
          </a:bodyPr>
          <a:lstStyle/>
          <a:p>
            <a:pPr marL="514350" indent="-514350">
              <a:spcAft>
                <a:spcPts val="0"/>
              </a:spcAft>
              <a:buFont typeface="Arial" charset="0"/>
              <a:buAutoNum type="alphaUcPeriod"/>
              <a:defRPr/>
            </a:pPr>
            <a:r>
              <a:rPr lang="en-US" dirty="0" smtClean="0">
                <a:solidFill>
                  <a:schemeClr val="accent2">
                    <a:lumMod val="75000"/>
                  </a:schemeClr>
                </a:solidFill>
              </a:rPr>
              <a:t>Primary</a:t>
            </a:r>
          </a:p>
          <a:p>
            <a:pPr marL="514350" indent="-514350">
              <a:spcAft>
                <a:spcPts val="0"/>
              </a:spcAft>
              <a:buFont typeface="Arial" charset="0"/>
              <a:buAutoNum type="alphaUcPeriod"/>
              <a:defRPr/>
            </a:pPr>
            <a:r>
              <a:rPr lang="en-US" dirty="0" smtClean="0">
                <a:solidFill>
                  <a:schemeClr val="accent2">
                    <a:lumMod val="75000"/>
                  </a:schemeClr>
                </a:solidFill>
              </a:rPr>
              <a:t>Secondary</a:t>
            </a:r>
          </a:p>
        </p:txBody>
      </p:sp>
      <p:sp>
        <p:nvSpPr>
          <p:cNvPr id="26632" name="Rectangle 5"/>
          <p:cNvSpPr>
            <a:spLocks noChangeArrowheads="1"/>
          </p:cNvSpPr>
          <p:nvPr/>
        </p:nvSpPr>
        <p:spPr bwMode="auto">
          <a:xfrm rot="-5400000">
            <a:off x="-3032918" y="3363118"/>
            <a:ext cx="6496050"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rIns="0" bIns="0" anchor="ctr">
            <a:spAutoFit/>
          </a:bodyPr>
          <a:lstStyle/>
          <a:p>
            <a:pPr>
              <a:tabLst>
                <a:tab pos="404813" algn="l"/>
                <a:tab pos="4400550" algn="l"/>
              </a:tabLst>
            </a:pPr>
            <a:r>
              <a:rPr lang="en-US" sz="3200">
                <a:solidFill>
                  <a:schemeClr val="bg1"/>
                </a:solidFill>
                <a:latin typeface="Freestyle Script" pitchFamily="66" charset="0"/>
                <a:cs typeface="Courier New" pitchFamily="49" charset="0"/>
              </a:rPr>
              <a:t>Name that Authority!</a:t>
            </a:r>
            <a:endParaRPr lang="en-US" sz="3200">
              <a:latin typeface="Freestyle Script" pitchFamily="66" charset="0"/>
            </a:endParaRPr>
          </a:p>
        </p:txBody>
      </p:sp>
      <p:sp>
        <p:nvSpPr>
          <p:cNvPr id="5" name="CAI1"/>
          <p:cNvSpPr/>
          <p:nvPr>
            <p:custDataLst>
              <p:tags r:id="rId4"/>
            </p:custDataLst>
          </p:nvPr>
        </p:nvSpPr>
        <p:spPr>
          <a:xfrm rot="10800000">
            <a:off x="5626100" y="1182687"/>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gradFill flip="none" rotWithShape="1">
            <a:gsLst>
              <a:gs pos="0">
                <a:srgbClr val="00C800"/>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ight Arrow 10">
            <a:hlinkClick r:id="rId8" action="ppaction://hlinksldjump"/>
          </p:cNvPr>
          <p:cNvSpPr/>
          <p:nvPr/>
        </p:nvSpPr>
        <p:spPr>
          <a:xfrm>
            <a:off x="3822699" y="6561138"/>
            <a:ext cx="49212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ontrols>
      <p:control spid="7214" name="ShockwaveFlash1" r:id="rId5" imgW="4800600" imgH="5168880"/>
    </p:controls>
    <p:extLst>
      <p:ext uri="{BB962C8B-B14F-4D97-AF65-F5344CB8AC3E}">
        <p14:creationId xmlns="" xmlns:p14="http://schemas.microsoft.com/office/powerpoint/2010/main" val="129764629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Narratives</a:t>
            </a:r>
            <a:endParaRPr lang="en-US" dirty="0"/>
          </a:p>
        </p:txBody>
      </p:sp>
      <p:pic>
        <p:nvPicPr>
          <p:cNvPr id="4" name="Picture 6" descr="C:\Users\jhawkins\AppData\Local\Microsoft\Windows\Temporary Internet Files\Content.IE5\7FWB86CI\MC900432517[1].wmf">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34960" y="1408508"/>
            <a:ext cx="6545461" cy="5236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3">
            <a:hlinkClick r:id="rId5"/>
          </p:cNvPr>
          <p:cNvSpPr txBox="1">
            <a:spLocks noChangeArrowheads="1"/>
          </p:cNvSpPr>
          <p:nvPr/>
        </p:nvSpPr>
        <p:spPr bwMode="auto">
          <a:xfrm>
            <a:off x="3536155" y="3564732"/>
            <a:ext cx="17430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solidFill>
                  <a:schemeClr val="bg1"/>
                </a:solidFill>
                <a:latin typeface="Arial Narrow" pitchFamily="34" charset="0"/>
                <a:cs typeface="Courier New" pitchFamily="49" charset="0"/>
              </a:rPr>
              <a:t>Launch Video</a:t>
            </a:r>
          </a:p>
        </p:txBody>
      </p:sp>
      <p:sp>
        <p:nvSpPr>
          <p:cNvPr id="6" name="Right Arrow 5">
            <a:hlinkClick r:id="rId6" action="ppaction://hlinksldjump"/>
          </p:cNvPr>
          <p:cNvSpPr/>
          <p:nvPr/>
        </p:nvSpPr>
        <p:spPr>
          <a:xfrm>
            <a:off x="8610599" y="6553200"/>
            <a:ext cx="49212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999701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ctubbs\AppData\Local\Microsoft\Windows\Temporary Internet Files\Content.IE5\VRL27WNM\MP90042781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 y="0"/>
            <a:ext cx="9213441" cy="69342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1"/>
          <p:cNvSpPr txBox="1">
            <a:spLocks/>
          </p:cNvSpPr>
          <p:nvPr/>
        </p:nvSpPr>
        <p:spPr>
          <a:xfrm>
            <a:off x="635000" y="5486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In Class Exercises</a:t>
            </a:r>
            <a:endParaRPr lang="en-US" dirty="0">
              <a:solidFill>
                <a:schemeClr val="bg1"/>
              </a:solidFill>
            </a:endParaRPr>
          </a:p>
        </p:txBody>
      </p:sp>
    </p:spTree>
    <p:extLst>
      <p:ext uri="{BB962C8B-B14F-4D97-AF65-F5344CB8AC3E}">
        <p14:creationId xmlns="" xmlns:p14="http://schemas.microsoft.com/office/powerpoint/2010/main" val="1762094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rId3" action="ppaction://hlinksldjump"/>
          </p:cNvPr>
          <p:cNvSpPr/>
          <p:nvPr/>
        </p:nvSpPr>
        <p:spPr>
          <a:xfrm>
            <a:off x="8610599" y="6553200"/>
            <a:ext cx="49212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111" y="28222"/>
            <a:ext cx="9262930" cy="6286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98845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learned</a:t>
            </a:r>
            <a:endParaRPr lang="en-US" dirty="0"/>
          </a:p>
        </p:txBody>
      </p:sp>
      <p:sp>
        <p:nvSpPr>
          <p:cNvPr id="3" name="Content Placeholder 2"/>
          <p:cNvSpPr>
            <a:spLocks noGrp="1"/>
          </p:cNvSpPr>
          <p:nvPr>
            <p:ph idx="1"/>
          </p:nvPr>
        </p:nvSpPr>
        <p:spPr/>
        <p:txBody>
          <a:bodyPr/>
          <a:lstStyle/>
          <a:p>
            <a:r>
              <a:rPr lang="en-US" dirty="0" smtClean="0"/>
              <a:t>Habits are ingrained – don’t fight them, use them</a:t>
            </a:r>
          </a:p>
          <a:p>
            <a:pPr lvl="1"/>
            <a:r>
              <a:rPr lang="en-US" dirty="0" smtClean="0"/>
              <a:t>Start with Google</a:t>
            </a:r>
          </a:p>
          <a:p>
            <a:pPr lvl="1"/>
            <a:r>
              <a:rPr lang="en-US" dirty="0" smtClean="0"/>
              <a:t>Lead on to Google Scholar</a:t>
            </a:r>
          </a:p>
          <a:p>
            <a:r>
              <a:rPr lang="en-US" dirty="0" smtClean="0"/>
              <a:t>Modeling behaviors</a:t>
            </a:r>
          </a:p>
          <a:p>
            <a:r>
              <a:rPr lang="en-US" dirty="0" smtClean="0"/>
              <a:t>Value of switching up techniques</a:t>
            </a:r>
          </a:p>
          <a:p>
            <a:r>
              <a:rPr lang="en-US" dirty="0" smtClean="0"/>
              <a:t>Where are the gaps?</a:t>
            </a:r>
            <a:endParaRPr lang="en-US" dirty="0"/>
          </a:p>
        </p:txBody>
      </p:sp>
    </p:spTree>
    <p:extLst>
      <p:ext uri="{BB962C8B-B14F-4D97-AF65-F5344CB8AC3E}">
        <p14:creationId xmlns="" xmlns:p14="http://schemas.microsoft.com/office/powerpoint/2010/main" val="892078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they learned</a:t>
            </a:r>
            <a:endParaRPr lang="en-US" dirty="0"/>
          </a:p>
        </p:txBody>
      </p:sp>
      <p:sp>
        <p:nvSpPr>
          <p:cNvPr id="3" name="Content Placeholder 2"/>
          <p:cNvSpPr>
            <a:spLocks noGrp="1"/>
          </p:cNvSpPr>
          <p:nvPr>
            <p:ph idx="1"/>
          </p:nvPr>
        </p:nvSpPr>
        <p:spPr/>
        <p:txBody>
          <a:bodyPr/>
          <a:lstStyle/>
          <a:p>
            <a:r>
              <a:rPr lang="en-US" dirty="0" smtClean="0"/>
              <a:t>Go beyond search</a:t>
            </a:r>
          </a:p>
          <a:p>
            <a:pPr lvl="1"/>
            <a:r>
              <a:rPr lang="en-US" dirty="0" smtClean="0"/>
              <a:t>Use tools</a:t>
            </a:r>
          </a:p>
          <a:p>
            <a:pPr lvl="1"/>
            <a:r>
              <a:rPr lang="en-US" dirty="0" smtClean="0"/>
              <a:t>Switching techniques and the 15-minute rule</a:t>
            </a:r>
          </a:p>
          <a:p>
            <a:r>
              <a:rPr lang="en-US" dirty="0" smtClean="0"/>
              <a:t>Polish</a:t>
            </a:r>
          </a:p>
          <a:p>
            <a:r>
              <a:rPr lang="en-US" dirty="0" smtClean="0"/>
              <a:t>Self-knowledge re: gaps </a:t>
            </a:r>
          </a:p>
          <a:p>
            <a:r>
              <a:rPr lang="en-US" dirty="0" smtClean="0"/>
              <a:t>Print works – not so scary</a:t>
            </a:r>
            <a:endParaRPr lang="en-US" dirty="0"/>
          </a:p>
        </p:txBody>
      </p:sp>
    </p:spTree>
    <p:extLst>
      <p:ext uri="{BB962C8B-B14F-4D97-AF65-F5344CB8AC3E}">
        <p14:creationId xmlns="" xmlns:p14="http://schemas.microsoft.com/office/powerpoint/2010/main" val="5505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57200" y="1219200"/>
            <a:ext cx="4041648" cy="493776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smtClean="0"/>
              <a:t>“The illiterate of the 21</a:t>
            </a:r>
            <a:r>
              <a:rPr lang="en-US" sz="4000" baseline="30000" smtClean="0"/>
              <a:t>st</a:t>
            </a:r>
            <a:r>
              <a:rPr lang="en-US" sz="4000" smtClean="0"/>
              <a:t> Century will not be those who cannot read and write, but those who cannot learn, unlearn, and relearn.” </a:t>
            </a:r>
            <a:br>
              <a:rPr lang="en-US" sz="4000" smtClean="0"/>
            </a:br>
            <a:r>
              <a:rPr lang="en-US" sz="4000" smtClean="0"/>
              <a:t/>
            </a:r>
            <a:br>
              <a:rPr lang="en-US" sz="4000" smtClean="0"/>
            </a:br>
            <a:r>
              <a:rPr lang="en-US" sz="4000" smtClean="0"/>
              <a:t>– Alvin Toffler</a:t>
            </a:r>
            <a:endParaRPr lang="en-US" sz="4000" dirty="0"/>
          </a:p>
        </p:txBody>
      </p:sp>
      <p:pic>
        <p:nvPicPr>
          <p:cNvPr id="5" name="Content Placeholder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07504" y="1216025"/>
            <a:ext cx="3291416" cy="4937125"/>
          </a:xfrm>
          <a:prstGeom prst="rect">
            <a:avLst/>
          </a:prstGeom>
        </p:spPr>
      </p:pic>
      <p:sp>
        <p:nvSpPr>
          <p:cNvPr id="6" name="TextBox 5"/>
          <p:cNvSpPr txBox="1"/>
          <p:nvPr/>
        </p:nvSpPr>
        <p:spPr>
          <a:xfrm>
            <a:off x="646546" y="6400803"/>
            <a:ext cx="7703127" cy="276999"/>
          </a:xfrm>
          <a:prstGeom prst="rect">
            <a:avLst/>
          </a:prstGeom>
          <a:noFill/>
        </p:spPr>
        <p:txBody>
          <a:bodyPr wrap="square" rtlCol="0">
            <a:spAutoFit/>
          </a:bodyPr>
          <a:lstStyle/>
          <a:p>
            <a:r>
              <a:rPr lang="en-US" sz="1200" dirty="0" smtClean="0"/>
              <a:t>Creative Commons </a:t>
            </a:r>
            <a:r>
              <a:rPr lang="en-US" sz="1200" dirty="0"/>
              <a:t>licensed </a:t>
            </a:r>
            <a:r>
              <a:rPr lang="en-US" sz="1200" dirty="0" smtClean="0"/>
              <a:t>image of Alvin Toffler:  </a:t>
            </a:r>
            <a:r>
              <a:rPr lang="en-US" sz="1200" dirty="0">
                <a:hlinkClick r:id="rId4"/>
              </a:rPr>
              <a:t>http://</a:t>
            </a:r>
            <a:r>
              <a:rPr lang="en-US" sz="1200" dirty="0" smtClean="0">
                <a:hlinkClick r:id="rId4"/>
              </a:rPr>
              <a:t>en.wikipedia.org/wiki/File:Alvin_Toffler_02.jpg</a:t>
            </a:r>
            <a:r>
              <a:rPr lang="en-US" sz="1200" dirty="0" smtClean="0"/>
              <a:t> by Vern Evans</a:t>
            </a:r>
            <a:endParaRPr lang="en-US" sz="1200" dirty="0"/>
          </a:p>
        </p:txBody>
      </p:sp>
      <p:sp>
        <p:nvSpPr>
          <p:cNvPr id="7" name="Title 6"/>
          <p:cNvSpPr>
            <a:spLocks noGrp="1"/>
          </p:cNvSpPr>
          <p:nvPr>
            <p:ph type="title"/>
          </p:nvPr>
        </p:nvSpPr>
        <p:spPr>
          <a:xfrm>
            <a:off x="457200" y="120400"/>
            <a:ext cx="8229600" cy="1143000"/>
          </a:xfrm>
        </p:spPr>
        <p:txBody>
          <a:bodyPr/>
          <a:lstStyle/>
          <a:p>
            <a:r>
              <a:rPr lang="en-US" dirty="0" smtClean="0"/>
              <a:t>Flexibility and Problem-Solving</a:t>
            </a:r>
            <a:endParaRPr lang="en-US" dirty="0"/>
          </a:p>
        </p:txBody>
      </p:sp>
    </p:spTree>
    <p:extLst>
      <p:ext uri="{BB962C8B-B14F-4D97-AF65-F5344CB8AC3E}">
        <p14:creationId xmlns="" xmlns:p14="http://schemas.microsoft.com/office/powerpoint/2010/main" val="3067956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ctubbs\AppData\Local\Microsoft\Windows\Temporary Internet Files\Content.IE5\Q85DHD95\MP900401828[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1165291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txBox="1">
            <a:spLocks/>
          </p:cNvSpPr>
          <p:nvPr/>
        </p:nvSpPr>
        <p:spPr>
          <a:xfrm>
            <a:off x="457200"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Questions?</a:t>
            </a:r>
            <a:endParaRPr lang="en-US" dirty="0">
              <a:solidFill>
                <a:schemeClr val="bg1"/>
              </a:solidFill>
            </a:endParaRPr>
          </a:p>
        </p:txBody>
      </p:sp>
      <p:sp>
        <p:nvSpPr>
          <p:cNvPr id="8" name="Subtitle 2"/>
          <p:cNvSpPr txBox="1">
            <a:spLocks/>
          </p:cNvSpPr>
          <p:nvPr/>
        </p:nvSpPr>
        <p:spPr>
          <a:xfrm>
            <a:off x="0" y="5638800"/>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bg1"/>
                </a:solidFill>
              </a:rPr>
              <a:t>Jill Smith &amp; Camilla Tubbs</a:t>
            </a:r>
            <a:br>
              <a:rPr lang="en-US" sz="2000" dirty="0" smtClean="0">
                <a:solidFill>
                  <a:schemeClr val="bg1"/>
                </a:solidFill>
              </a:rPr>
            </a:br>
            <a:r>
              <a:rPr lang="en-US" sz="2000" dirty="0" smtClean="0">
                <a:solidFill>
                  <a:schemeClr val="bg1"/>
                </a:solidFill>
              </a:rPr>
              <a:t>University of Maryland </a:t>
            </a:r>
            <a:br>
              <a:rPr lang="en-US" sz="2000" dirty="0" smtClean="0">
                <a:solidFill>
                  <a:schemeClr val="bg1"/>
                </a:solidFill>
              </a:rPr>
            </a:br>
            <a:r>
              <a:rPr lang="en-US" sz="2000" dirty="0" smtClean="0">
                <a:solidFill>
                  <a:schemeClr val="bg1"/>
                </a:solidFill>
              </a:rPr>
              <a:t>Francis King Carey School of Law</a:t>
            </a:r>
            <a:endParaRPr lang="en-US" sz="2000" dirty="0">
              <a:solidFill>
                <a:schemeClr val="bg1"/>
              </a:solidFill>
            </a:endParaRPr>
          </a:p>
        </p:txBody>
      </p:sp>
    </p:spTree>
    <p:extLst>
      <p:ext uri="{BB962C8B-B14F-4D97-AF65-F5344CB8AC3E}">
        <p14:creationId xmlns="" xmlns:p14="http://schemas.microsoft.com/office/powerpoint/2010/main" val="3552906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88900" y="0"/>
            <a:ext cx="9474200" cy="7010400"/>
          </a:xfrm>
          <a:prstGeom prst="rect">
            <a:avLst/>
          </a:prstGeom>
          <a:gradFill>
            <a:gsLst>
              <a:gs pos="0">
                <a:schemeClr val="accent4">
                  <a:lumMod val="75000"/>
                </a:schemeClr>
              </a:gs>
              <a:gs pos="58000">
                <a:schemeClr val="bg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Trapezoid 105"/>
          <p:cNvSpPr/>
          <p:nvPr/>
        </p:nvSpPr>
        <p:spPr>
          <a:xfrm>
            <a:off x="2886076" y="6172200"/>
            <a:ext cx="3295652" cy="1079500"/>
          </a:xfrm>
          <a:prstGeom prst="trapezoid">
            <a:avLst/>
          </a:prstGeom>
          <a:gradFill>
            <a:gsLst>
              <a:gs pos="0">
                <a:schemeClr val="accent6">
                  <a:lumMod val="50000"/>
                </a:schemeClr>
              </a:gs>
              <a:gs pos="100000">
                <a:schemeClr val="accent6">
                  <a:tint val="50000"/>
                  <a:shade val="100000"/>
                  <a:satMod val="350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02" name="Oval 101"/>
          <p:cNvSpPr/>
          <p:nvPr/>
        </p:nvSpPr>
        <p:spPr>
          <a:xfrm>
            <a:off x="2355852" y="2327275"/>
            <a:ext cx="4383616" cy="4383616"/>
          </a:xfrm>
          <a:prstGeom prst="ellipse">
            <a:avLst/>
          </a:prstGeom>
          <a:gradFill>
            <a:gsLst>
              <a:gs pos="44000">
                <a:schemeClr val="accent6">
                  <a:lumMod val="50000"/>
                </a:schemeClr>
              </a:gs>
              <a:gs pos="100000">
                <a:schemeClr val="accent6">
                  <a:lumMod val="20000"/>
                  <a:lumOff val="80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aphicFrame>
        <p:nvGraphicFramePr>
          <p:cNvPr id="6" name="Chart 5"/>
          <p:cNvGraphicFramePr>
            <a:graphicFrameLocks noChangeAspect="1"/>
          </p:cNvGraphicFramePr>
          <p:nvPr>
            <p:extLst>
              <p:ext uri="{D42A27DB-BD31-4B8C-83A1-F6EECF244321}">
                <p14:modId xmlns="" xmlns:p14="http://schemas.microsoft.com/office/powerpoint/2010/main" val="2233263553"/>
              </p:ext>
            </p:extLst>
          </p:nvPr>
        </p:nvGraphicFramePr>
        <p:xfrm>
          <a:off x="1333245" y="2383282"/>
          <a:ext cx="6451855" cy="4301236"/>
        </p:xfrm>
        <a:graphic>
          <a:graphicData uri="http://schemas.openxmlformats.org/drawingml/2006/chart">
            <c:chart xmlns:c="http://schemas.openxmlformats.org/drawingml/2006/chart" xmlns:r="http://schemas.openxmlformats.org/officeDocument/2006/relationships" r:id="rId3"/>
          </a:graphicData>
        </a:graphic>
      </p:graphicFrame>
      <p:sp>
        <p:nvSpPr>
          <p:cNvPr id="10" name="Frame 9"/>
          <p:cNvSpPr/>
          <p:nvPr/>
        </p:nvSpPr>
        <p:spPr>
          <a:xfrm>
            <a:off x="1254125" y="158749"/>
            <a:ext cx="6715125" cy="1698625"/>
          </a:xfrm>
          <a:prstGeom prst="frame">
            <a:avLst/>
          </a:prstGeom>
          <a:gradFill>
            <a:gsLst>
              <a:gs pos="0">
                <a:schemeClr val="accent6">
                  <a:lumMod val="60000"/>
                  <a:lumOff val="40000"/>
                </a:schemeClr>
              </a:gs>
              <a:gs pos="100000">
                <a:srgbClr val="FFFF00"/>
              </a:gs>
            </a:gsLst>
          </a:gradFill>
          <a:ln>
            <a:noFill/>
          </a:ln>
          <a:effectLst>
            <a:glow rad="101600">
              <a:srgbClr val="FFFF00">
                <a:alpha val="34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p:cNvSpPr/>
          <p:nvPr/>
        </p:nvSpPr>
        <p:spPr>
          <a:xfrm>
            <a:off x="1642534" y="451908"/>
            <a:ext cx="5963710" cy="994832"/>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none" lIns="91440" tIns="45720" rIns="91440" bIns="45720">
            <a:prstTxWarp prst="textTriangle">
              <a:avLst/>
            </a:prstTxWarp>
            <a:spAutoFit/>
          </a:bodyPr>
          <a:lstStyle/>
          <a:p>
            <a:pPr algn="ctr"/>
            <a:r>
              <a:rPr lang="en-US" sz="5400" b="1" cap="all" dirty="0" smtClean="0">
                <a:ln w="9000" cmpd="sng">
                  <a:gradFill flip="none" rotWithShape="1">
                    <a:gsLst>
                      <a:gs pos="0">
                        <a:schemeClr val="accent2">
                          <a:lumMod val="60000"/>
                          <a:lumOff val="40000"/>
                        </a:schemeClr>
                      </a:gs>
                      <a:gs pos="100000">
                        <a:schemeClr val="accent2">
                          <a:lumMod val="40000"/>
                          <a:lumOff val="60000"/>
                        </a:schemeClr>
                      </a:gs>
                    </a:gsLst>
                    <a:lin ang="0" scaled="1"/>
                    <a:tileRect/>
                  </a:gradFill>
                  <a:prstDash val="solid"/>
                </a:ln>
                <a:gradFill>
                  <a:gsLst>
                    <a:gs pos="0">
                      <a:schemeClr val="bg1"/>
                    </a:gs>
                    <a:gs pos="37000">
                      <a:schemeClr val="accent6">
                        <a:lumMod val="40000"/>
                        <a:lumOff val="60000"/>
                      </a:schemeClr>
                    </a:gs>
                    <a:gs pos="61000">
                      <a:schemeClr val="bg1"/>
                    </a:gs>
                    <a:gs pos="99000">
                      <a:schemeClr val="accent6">
                        <a:lumMod val="40000"/>
                        <a:lumOff val="60000"/>
                      </a:schemeClr>
                    </a:gs>
                  </a:gsLst>
                  <a:lin ang="5400000"/>
                </a:gradFill>
                <a:effectLst>
                  <a:reflection blurRad="12700" stA="28000" endPos="45000" dist="1000" dir="5400000" sy="-100000" algn="bl" rotWithShape="0"/>
                </a:effectLst>
              </a:rPr>
              <a:t>Wheel of Instruction</a:t>
            </a:r>
            <a:endParaRPr lang="en-US" sz="5400" b="1" cap="all" dirty="0">
              <a:ln w="9000" cmpd="sng">
                <a:gradFill flip="none" rotWithShape="1">
                  <a:gsLst>
                    <a:gs pos="0">
                      <a:schemeClr val="accent2">
                        <a:lumMod val="60000"/>
                        <a:lumOff val="40000"/>
                      </a:schemeClr>
                    </a:gs>
                    <a:gs pos="100000">
                      <a:schemeClr val="accent2">
                        <a:lumMod val="40000"/>
                        <a:lumOff val="60000"/>
                      </a:schemeClr>
                    </a:gs>
                  </a:gsLst>
                  <a:lin ang="0" scaled="1"/>
                  <a:tileRect/>
                </a:gradFill>
                <a:prstDash val="solid"/>
              </a:ln>
              <a:gradFill>
                <a:gsLst>
                  <a:gs pos="0">
                    <a:schemeClr val="bg1"/>
                  </a:gs>
                  <a:gs pos="37000">
                    <a:schemeClr val="accent6">
                      <a:lumMod val="40000"/>
                      <a:lumOff val="60000"/>
                    </a:schemeClr>
                  </a:gs>
                  <a:gs pos="61000">
                    <a:schemeClr val="bg1"/>
                  </a:gs>
                  <a:gs pos="99000">
                    <a:schemeClr val="accent6">
                      <a:lumMod val="40000"/>
                      <a:lumOff val="60000"/>
                    </a:schemeClr>
                  </a:gs>
                </a:gsLst>
                <a:lin ang="5400000"/>
              </a:gradFill>
              <a:effectLst>
                <a:reflection blurRad="12700" stA="28000" endPos="45000" dist="1000" dir="5400000" sy="-100000" algn="bl" rotWithShape="0"/>
              </a:effectLst>
            </a:endParaRPr>
          </a:p>
        </p:txBody>
      </p:sp>
      <p:grpSp>
        <p:nvGrpSpPr>
          <p:cNvPr id="101" name="Group 100"/>
          <p:cNvGrpSpPr/>
          <p:nvPr/>
        </p:nvGrpSpPr>
        <p:grpSpPr>
          <a:xfrm>
            <a:off x="1254125" y="162981"/>
            <a:ext cx="6696075" cy="1697569"/>
            <a:chOff x="1254125" y="162981"/>
            <a:chExt cx="6696075" cy="1697569"/>
          </a:xfrm>
        </p:grpSpPr>
        <p:sp>
          <p:nvSpPr>
            <p:cNvPr id="11" name="Oval 10"/>
            <p:cNvSpPr/>
            <p:nvPr/>
          </p:nvSpPr>
          <p:spPr>
            <a:xfrm>
              <a:off x="7785100" y="451908"/>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Oval 11"/>
            <p:cNvSpPr/>
            <p:nvPr/>
          </p:nvSpPr>
          <p:spPr>
            <a:xfrm>
              <a:off x="7785100" y="700616"/>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Oval 12"/>
            <p:cNvSpPr/>
            <p:nvPr/>
          </p:nvSpPr>
          <p:spPr>
            <a:xfrm>
              <a:off x="7785100" y="949324"/>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Oval 13"/>
            <p:cNvSpPr/>
            <p:nvPr/>
          </p:nvSpPr>
          <p:spPr>
            <a:xfrm>
              <a:off x="7785100" y="1198032"/>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Oval 14"/>
            <p:cNvSpPr/>
            <p:nvPr/>
          </p:nvSpPr>
          <p:spPr>
            <a:xfrm>
              <a:off x="7785100" y="1446740"/>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Oval 15"/>
            <p:cNvSpPr/>
            <p:nvPr/>
          </p:nvSpPr>
          <p:spPr>
            <a:xfrm>
              <a:off x="7785100" y="1695450"/>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Oval 16"/>
            <p:cNvSpPr/>
            <p:nvPr/>
          </p:nvSpPr>
          <p:spPr>
            <a:xfrm>
              <a:off x="7785100" y="203200"/>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9" name="Oval 18"/>
            <p:cNvSpPr/>
            <p:nvPr/>
          </p:nvSpPr>
          <p:spPr>
            <a:xfrm>
              <a:off x="1254125" y="439208"/>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0" name="Oval 19"/>
            <p:cNvSpPr/>
            <p:nvPr/>
          </p:nvSpPr>
          <p:spPr>
            <a:xfrm>
              <a:off x="1254125" y="687916"/>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1" name="Oval 20"/>
            <p:cNvSpPr/>
            <p:nvPr/>
          </p:nvSpPr>
          <p:spPr>
            <a:xfrm>
              <a:off x="1254125" y="936624"/>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2" name="Oval 21"/>
            <p:cNvSpPr/>
            <p:nvPr/>
          </p:nvSpPr>
          <p:spPr>
            <a:xfrm>
              <a:off x="1254125" y="1185332"/>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3" name="Oval 22"/>
            <p:cNvSpPr/>
            <p:nvPr/>
          </p:nvSpPr>
          <p:spPr>
            <a:xfrm>
              <a:off x="1254125" y="1434040"/>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4" name="Oval 23"/>
            <p:cNvSpPr/>
            <p:nvPr/>
          </p:nvSpPr>
          <p:spPr>
            <a:xfrm>
              <a:off x="1254125" y="1682750"/>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5" name="Oval 24"/>
            <p:cNvSpPr/>
            <p:nvPr/>
          </p:nvSpPr>
          <p:spPr>
            <a:xfrm>
              <a:off x="1254125" y="190500"/>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grpSp>
          <p:nvGrpSpPr>
            <p:cNvPr id="33" name="Group 32"/>
            <p:cNvGrpSpPr/>
            <p:nvPr/>
          </p:nvGrpSpPr>
          <p:grpSpPr>
            <a:xfrm rot="5400000">
              <a:off x="2223559" y="-583144"/>
              <a:ext cx="165100" cy="1657350"/>
              <a:chOff x="7937500" y="355600"/>
              <a:chExt cx="165100" cy="1657350"/>
            </a:xfrm>
          </p:grpSpPr>
          <p:sp>
            <p:nvSpPr>
              <p:cNvPr id="26" name="Oval 25"/>
              <p:cNvSpPr/>
              <p:nvPr/>
            </p:nvSpPr>
            <p:spPr>
              <a:xfrm>
                <a:off x="7937500" y="604308"/>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7" name="Oval 26"/>
              <p:cNvSpPr/>
              <p:nvPr/>
            </p:nvSpPr>
            <p:spPr>
              <a:xfrm>
                <a:off x="7937500" y="853016"/>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8" name="Oval 27"/>
              <p:cNvSpPr/>
              <p:nvPr/>
            </p:nvSpPr>
            <p:spPr>
              <a:xfrm>
                <a:off x="7937500" y="1101724"/>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9" name="Oval 28"/>
              <p:cNvSpPr/>
              <p:nvPr/>
            </p:nvSpPr>
            <p:spPr>
              <a:xfrm>
                <a:off x="7937500" y="1350432"/>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0" name="Oval 29"/>
              <p:cNvSpPr/>
              <p:nvPr/>
            </p:nvSpPr>
            <p:spPr>
              <a:xfrm>
                <a:off x="7937500" y="1599140"/>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1" name="Oval 30"/>
              <p:cNvSpPr/>
              <p:nvPr/>
            </p:nvSpPr>
            <p:spPr>
              <a:xfrm>
                <a:off x="7937500" y="1847850"/>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2" name="Oval 31"/>
              <p:cNvSpPr/>
              <p:nvPr/>
            </p:nvSpPr>
            <p:spPr>
              <a:xfrm>
                <a:off x="7937500" y="355600"/>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grpSp>
        <p:grpSp>
          <p:nvGrpSpPr>
            <p:cNvPr id="34" name="Group 33"/>
            <p:cNvGrpSpPr/>
            <p:nvPr/>
          </p:nvGrpSpPr>
          <p:grpSpPr>
            <a:xfrm rot="5400000">
              <a:off x="3942293" y="-583144"/>
              <a:ext cx="165100" cy="1657350"/>
              <a:chOff x="7937500" y="355600"/>
              <a:chExt cx="165100" cy="1657350"/>
            </a:xfrm>
          </p:grpSpPr>
          <p:sp>
            <p:nvSpPr>
              <p:cNvPr id="35" name="Oval 34"/>
              <p:cNvSpPr/>
              <p:nvPr/>
            </p:nvSpPr>
            <p:spPr>
              <a:xfrm>
                <a:off x="7937500" y="604308"/>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6" name="Oval 35"/>
              <p:cNvSpPr/>
              <p:nvPr/>
            </p:nvSpPr>
            <p:spPr>
              <a:xfrm>
                <a:off x="7937500" y="853016"/>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7" name="Oval 36"/>
              <p:cNvSpPr/>
              <p:nvPr/>
            </p:nvSpPr>
            <p:spPr>
              <a:xfrm>
                <a:off x="7937500" y="1101724"/>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8" name="Oval 37"/>
              <p:cNvSpPr/>
              <p:nvPr/>
            </p:nvSpPr>
            <p:spPr>
              <a:xfrm>
                <a:off x="7937500" y="1350432"/>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9" name="Oval 38"/>
              <p:cNvSpPr/>
              <p:nvPr/>
            </p:nvSpPr>
            <p:spPr>
              <a:xfrm>
                <a:off x="7937500" y="1599140"/>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40" name="Oval 39"/>
              <p:cNvSpPr/>
              <p:nvPr/>
            </p:nvSpPr>
            <p:spPr>
              <a:xfrm>
                <a:off x="7937500" y="1847850"/>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41" name="Oval 40"/>
              <p:cNvSpPr/>
              <p:nvPr/>
            </p:nvSpPr>
            <p:spPr>
              <a:xfrm>
                <a:off x="7937500" y="355600"/>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grpSp>
        <p:grpSp>
          <p:nvGrpSpPr>
            <p:cNvPr id="58" name="Group 57"/>
            <p:cNvGrpSpPr/>
            <p:nvPr/>
          </p:nvGrpSpPr>
          <p:grpSpPr>
            <a:xfrm rot="5400000">
              <a:off x="2232027" y="936625"/>
              <a:ext cx="165100" cy="1657350"/>
              <a:chOff x="7937500" y="355600"/>
              <a:chExt cx="165100" cy="1657350"/>
            </a:xfrm>
          </p:grpSpPr>
          <p:sp>
            <p:nvSpPr>
              <p:cNvPr id="59" name="Oval 58"/>
              <p:cNvSpPr/>
              <p:nvPr/>
            </p:nvSpPr>
            <p:spPr>
              <a:xfrm>
                <a:off x="7937500" y="604308"/>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0" name="Oval 59"/>
              <p:cNvSpPr/>
              <p:nvPr/>
            </p:nvSpPr>
            <p:spPr>
              <a:xfrm>
                <a:off x="7937500" y="853016"/>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1" name="Oval 60"/>
              <p:cNvSpPr/>
              <p:nvPr/>
            </p:nvSpPr>
            <p:spPr>
              <a:xfrm>
                <a:off x="7937500" y="1101724"/>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2" name="Oval 61"/>
              <p:cNvSpPr/>
              <p:nvPr/>
            </p:nvSpPr>
            <p:spPr>
              <a:xfrm>
                <a:off x="7937500" y="1350432"/>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3" name="Oval 62"/>
              <p:cNvSpPr/>
              <p:nvPr/>
            </p:nvSpPr>
            <p:spPr>
              <a:xfrm>
                <a:off x="7937500" y="1599140"/>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4" name="Oval 63"/>
              <p:cNvSpPr/>
              <p:nvPr/>
            </p:nvSpPr>
            <p:spPr>
              <a:xfrm>
                <a:off x="7937500" y="1847850"/>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5" name="Oval 64"/>
              <p:cNvSpPr/>
              <p:nvPr/>
            </p:nvSpPr>
            <p:spPr>
              <a:xfrm>
                <a:off x="7937500" y="355600"/>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grpSp>
        <p:grpSp>
          <p:nvGrpSpPr>
            <p:cNvPr id="66" name="Group 65"/>
            <p:cNvGrpSpPr/>
            <p:nvPr/>
          </p:nvGrpSpPr>
          <p:grpSpPr>
            <a:xfrm rot="5400000">
              <a:off x="3950761" y="936625"/>
              <a:ext cx="165100" cy="1657350"/>
              <a:chOff x="7937500" y="355600"/>
              <a:chExt cx="165100" cy="1657350"/>
            </a:xfrm>
          </p:grpSpPr>
          <p:sp>
            <p:nvSpPr>
              <p:cNvPr id="67" name="Oval 66"/>
              <p:cNvSpPr/>
              <p:nvPr/>
            </p:nvSpPr>
            <p:spPr>
              <a:xfrm>
                <a:off x="7937500" y="604308"/>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8" name="Oval 67"/>
              <p:cNvSpPr/>
              <p:nvPr/>
            </p:nvSpPr>
            <p:spPr>
              <a:xfrm>
                <a:off x="7937500" y="853016"/>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9" name="Oval 68"/>
              <p:cNvSpPr/>
              <p:nvPr/>
            </p:nvSpPr>
            <p:spPr>
              <a:xfrm>
                <a:off x="7937500" y="1101724"/>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0" name="Oval 69"/>
              <p:cNvSpPr/>
              <p:nvPr/>
            </p:nvSpPr>
            <p:spPr>
              <a:xfrm>
                <a:off x="7937500" y="1350432"/>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1" name="Oval 70"/>
              <p:cNvSpPr/>
              <p:nvPr/>
            </p:nvSpPr>
            <p:spPr>
              <a:xfrm>
                <a:off x="7937500" y="1599140"/>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2" name="Oval 71"/>
              <p:cNvSpPr/>
              <p:nvPr/>
            </p:nvSpPr>
            <p:spPr>
              <a:xfrm>
                <a:off x="7937500" y="1847850"/>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3" name="Oval 72"/>
              <p:cNvSpPr/>
              <p:nvPr/>
            </p:nvSpPr>
            <p:spPr>
              <a:xfrm>
                <a:off x="7937500" y="355600"/>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grpSp>
        <p:grpSp>
          <p:nvGrpSpPr>
            <p:cNvPr id="87" name="Group 86"/>
            <p:cNvGrpSpPr/>
            <p:nvPr/>
          </p:nvGrpSpPr>
          <p:grpSpPr>
            <a:xfrm>
              <a:off x="4904318" y="162981"/>
              <a:ext cx="2842682" cy="165100"/>
              <a:chOff x="4904318" y="162981"/>
              <a:chExt cx="2842682" cy="165100"/>
            </a:xfrm>
          </p:grpSpPr>
          <p:sp>
            <p:nvSpPr>
              <p:cNvPr id="43" name="Oval 42"/>
              <p:cNvSpPr/>
              <p:nvPr/>
            </p:nvSpPr>
            <p:spPr>
              <a:xfrm rot="5400000">
                <a:off x="6147860"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44" name="Oval 43"/>
              <p:cNvSpPr/>
              <p:nvPr/>
            </p:nvSpPr>
            <p:spPr>
              <a:xfrm rot="5400000">
                <a:off x="5899152"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45" name="Oval 44"/>
              <p:cNvSpPr/>
              <p:nvPr/>
            </p:nvSpPr>
            <p:spPr>
              <a:xfrm rot="5400000">
                <a:off x="5650444"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46" name="Oval 45"/>
              <p:cNvSpPr/>
              <p:nvPr/>
            </p:nvSpPr>
            <p:spPr>
              <a:xfrm rot="5400000">
                <a:off x="5401736"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47" name="Oval 46"/>
              <p:cNvSpPr/>
              <p:nvPr/>
            </p:nvSpPr>
            <p:spPr>
              <a:xfrm rot="5400000">
                <a:off x="5153028"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48" name="Oval 47"/>
              <p:cNvSpPr/>
              <p:nvPr/>
            </p:nvSpPr>
            <p:spPr>
              <a:xfrm rot="5400000">
                <a:off x="4904318"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49" name="Oval 48"/>
              <p:cNvSpPr/>
              <p:nvPr/>
            </p:nvSpPr>
            <p:spPr>
              <a:xfrm rot="5400000">
                <a:off x="6396568"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2" name="Oval 81"/>
              <p:cNvSpPr/>
              <p:nvPr/>
            </p:nvSpPr>
            <p:spPr>
              <a:xfrm rot="5400000">
                <a:off x="7371292"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3" name="Oval 82"/>
              <p:cNvSpPr/>
              <p:nvPr/>
            </p:nvSpPr>
            <p:spPr>
              <a:xfrm rot="5400000">
                <a:off x="7122584"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4" name="Oval 83"/>
              <p:cNvSpPr/>
              <p:nvPr/>
            </p:nvSpPr>
            <p:spPr>
              <a:xfrm rot="5400000">
                <a:off x="6873876"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5" name="Oval 84"/>
              <p:cNvSpPr/>
              <p:nvPr/>
            </p:nvSpPr>
            <p:spPr>
              <a:xfrm rot="5400000">
                <a:off x="6625168"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6" name="Oval 85"/>
              <p:cNvSpPr/>
              <p:nvPr/>
            </p:nvSpPr>
            <p:spPr>
              <a:xfrm rot="5400000">
                <a:off x="7581900"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grpSp>
        <p:grpSp>
          <p:nvGrpSpPr>
            <p:cNvPr id="88" name="Group 87"/>
            <p:cNvGrpSpPr/>
            <p:nvPr/>
          </p:nvGrpSpPr>
          <p:grpSpPr>
            <a:xfrm>
              <a:off x="4928662" y="1682750"/>
              <a:ext cx="2842682" cy="165100"/>
              <a:chOff x="4904318" y="162981"/>
              <a:chExt cx="2842682" cy="165100"/>
            </a:xfrm>
          </p:grpSpPr>
          <p:sp>
            <p:nvSpPr>
              <p:cNvPr id="89" name="Oval 88"/>
              <p:cNvSpPr/>
              <p:nvPr/>
            </p:nvSpPr>
            <p:spPr>
              <a:xfrm rot="5400000">
                <a:off x="6147860"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0" name="Oval 89"/>
              <p:cNvSpPr/>
              <p:nvPr/>
            </p:nvSpPr>
            <p:spPr>
              <a:xfrm rot="5400000">
                <a:off x="5899152"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1" name="Oval 90"/>
              <p:cNvSpPr/>
              <p:nvPr/>
            </p:nvSpPr>
            <p:spPr>
              <a:xfrm rot="5400000">
                <a:off x="5650444"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2" name="Oval 91"/>
              <p:cNvSpPr/>
              <p:nvPr/>
            </p:nvSpPr>
            <p:spPr>
              <a:xfrm rot="5400000">
                <a:off x="5401736"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3" name="Oval 92"/>
              <p:cNvSpPr/>
              <p:nvPr/>
            </p:nvSpPr>
            <p:spPr>
              <a:xfrm rot="5400000">
                <a:off x="5153028"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4" name="Oval 93"/>
              <p:cNvSpPr/>
              <p:nvPr/>
            </p:nvSpPr>
            <p:spPr>
              <a:xfrm rot="5400000">
                <a:off x="4904318"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5" name="Oval 94"/>
              <p:cNvSpPr/>
              <p:nvPr/>
            </p:nvSpPr>
            <p:spPr>
              <a:xfrm rot="5400000">
                <a:off x="6396568"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6" name="Oval 95"/>
              <p:cNvSpPr/>
              <p:nvPr/>
            </p:nvSpPr>
            <p:spPr>
              <a:xfrm rot="5400000">
                <a:off x="7371292"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7" name="Oval 96"/>
              <p:cNvSpPr/>
              <p:nvPr/>
            </p:nvSpPr>
            <p:spPr>
              <a:xfrm rot="5400000">
                <a:off x="7122584"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8" name="Oval 97"/>
              <p:cNvSpPr/>
              <p:nvPr/>
            </p:nvSpPr>
            <p:spPr>
              <a:xfrm rot="5400000">
                <a:off x="6873876"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9" name="Oval 98"/>
              <p:cNvSpPr/>
              <p:nvPr/>
            </p:nvSpPr>
            <p:spPr>
              <a:xfrm rot="5400000">
                <a:off x="6625168"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0" name="Oval 99"/>
              <p:cNvSpPr/>
              <p:nvPr/>
            </p:nvSpPr>
            <p:spPr>
              <a:xfrm rot="5400000">
                <a:off x="7581900" y="162981"/>
                <a:ext cx="165100" cy="165100"/>
              </a:xfrm>
              <a:prstGeom prst="ellipse">
                <a:avLst/>
              </a:prstGeom>
              <a:gradFill>
                <a:gsLst>
                  <a:gs pos="0">
                    <a:schemeClr val="accent6">
                      <a:lumMod val="60000"/>
                      <a:lumOff val="40000"/>
                    </a:schemeClr>
                  </a:gs>
                  <a:gs pos="84000">
                    <a:schemeClr val="bg1"/>
                  </a:gs>
                </a:gsLst>
              </a:gradFill>
              <a:effectLst>
                <a:glow rad="101600">
                  <a:schemeClr val="bg1">
                    <a:alpha val="75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grpSp>
      </p:grpSp>
      <p:sp>
        <p:nvSpPr>
          <p:cNvPr id="104" name="TextBox 103"/>
          <p:cNvSpPr txBox="1"/>
          <p:nvPr/>
        </p:nvSpPr>
        <p:spPr>
          <a:xfrm>
            <a:off x="8851900" y="2425700"/>
            <a:ext cx="184666" cy="369332"/>
          </a:xfrm>
          <a:prstGeom prst="rect">
            <a:avLst/>
          </a:prstGeom>
          <a:noFill/>
        </p:spPr>
        <p:txBody>
          <a:bodyPr wrap="none" rtlCol="0">
            <a:spAutoFit/>
          </a:bodyPr>
          <a:lstStyle/>
          <a:p>
            <a:endParaRPr lang="en-US" dirty="0"/>
          </a:p>
        </p:txBody>
      </p:sp>
      <p:grpSp>
        <p:nvGrpSpPr>
          <p:cNvPr id="2" name="Group 1"/>
          <p:cNvGrpSpPr/>
          <p:nvPr/>
        </p:nvGrpSpPr>
        <p:grpSpPr>
          <a:xfrm rot="18405500" flipH="1">
            <a:off x="2774422" y="4448068"/>
            <a:ext cx="3699934" cy="209552"/>
            <a:chOff x="2720978" y="4424622"/>
            <a:chExt cx="3840691" cy="209552"/>
          </a:xfrm>
        </p:grpSpPr>
        <p:sp>
          <p:nvSpPr>
            <p:cNvPr id="7" name="Isosceles Triangle 6"/>
            <p:cNvSpPr/>
            <p:nvPr/>
          </p:nvSpPr>
          <p:spPr>
            <a:xfrm rot="5400000" flipH="1" flipV="1">
              <a:off x="3574921" y="3570680"/>
              <a:ext cx="209551" cy="1917438"/>
            </a:xfrm>
            <a:prstGeom prst="triangle">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Isosceles Triangle 102"/>
            <p:cNvSpPr/>
            <p:nvPr/>
          </p:nvSpPr>
          <p:spPr>
            <a:xfrm rot="5400000" flipH="1" flipV="1">
              <a:off x="5498174" y="3570679"/>
              <a:ext cx="209551" cy="1917438"/>
            </a:xfrm>
            <a:prstGeom prst="triangle">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 xmlns:p14="http://schemas.microsoft.com/office/powerpoint/2010/main" val="225357464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43200000">
                                      <p:cBhvr>
                                        <p:cTn id="6" dur="2000" fill="hold"/>
                                        <p:tgtEl>
                                          <p:spTgt spid="2"/>
                                        </p:tgtEl>
                                        <p:attrNameLst>
                                          <p:attrName>r</p:attrName>
                                        </p:attrNameLst>
                                      </p:cBhvr>
                                    </p:animRot>
                                  </p:childTnLst>
                                </p:cTn>
                              </p:par>
                              <p:par>
                                <p:cTn id="7" presetID="8" presetClass="emph" presetSubtype="0" fill="hold" nodeType="withEffect">
                                  <p:stCondLst>
                                    <p:cond delay="0"/>
                                  </p:stCondLst>
                                  <p:childTnLst>
                                    <p:animRot by="5400000">
                                      <p:cBhvr>
                                        <p:cTn id="8" dur="15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per Chase"/>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716844"/>
            <a:ext cx="9144000" cy="614115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563562"/>
          </a:xfrm>
        </p:spPr>
        <p:txBody>
          <a:bodyPr>
            <a:normAutofit fontScale="90000"/>
          </a:bodyPr>
          <a:lstStyle/>
          <a:p>
            <a:r>
              <a:rPr lang="en-US" dirty="0" smtClean="0"/>
              <a:t>Socratic Method and Legal Research</a:t>
            </a:r>
            <a:endParaRPr lang="en-US" dirty="0"/>
          </a:p>
        </p:txBody>
      </p:sp>
      <p:sp>
        <p:nvSpPr>
          <p:cNvPr id="4" name="Right Arrow 3">
            <a:hlinkClick r:id="rId4" action="ppaction://hlinksldjump"/>
          </p:cNvPr>
          <p:cNvSpPr/>
          <p:nvPr/>
        </p:nvSpPr>
        <p:spPr>
          <a:xfrm>
            <a:off x="8610599" y="6553200"/>
            <a:ext cx="49212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9317514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EROBASED" val="False"/>
</p:tagLst>
</file>

<file path=ppt/tags/tag10.xml><?xml version="1.0" encoding="utf-8"?>
<p:tagLst xmlns:a="http://schemas.openxmlformats.org/drawingml/2006/main" xmlns:r="http://schemas.openxmlformats.org/officeDocument/2006/relationships" xmlns:p="http://schemas.openxmlformats.org/presentationml/2006/main">
  <p:tag name="RESULTS" val="What type of authority is being displayed here?&#10;4[;]4[;]4[;]False[;]2[;]&#10;1.5[;]1.5[;]0.5[;]0.25&#10;2[;]1[;]Primary1[;]Primary[;]&#10;2[;]-1[;]Secondary2[;]Secondary[;]&#10;"/>
  <p:tag name="LIVECHARTING" val="False"/>
  <p:tag name="AUTOOPENPOLL" val="True"/>
  <p:tag name="TYPE" val="MultiChoiceSlide"/>
  <p:tag name="TPQUESTIONXML" val="﻿&lt;?xml version=&quot;1.0&quot; encoding=&quot;utf-8&quot;?&gt;&#10;&lt;questionlist&gt;&#10;    &lt;properties&gt;&#10;        &lt;guid&gt;6D1C8000B7DC444190C0B2C352B0F94A&lt;/guid&gt;&#10;        &lt;description /&gt;&#10;        &lt;date&gt;1/8/2013 3:23:5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9B4E81C9716467FA691E113D4754694&lt;/guid&gt;&#10;            &lt;repollguid&gt;EA49447A8E604BB1B6028202F9FF7D66&lt;/repollguid&gt;&#10;            &lt;sourceid&gt;9287D080B3B143538796F40451B43ABB&lt;/sourceid&gt;&#10;            &lt;questiontext&gt;What type of authority is being displayed her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1C7D0097AE946B6BAC6DD53ED36876B&lt;/guid&gt;&#10;                    &lt;answertext&gt;Primary&lt;/answertext&gt;&#10;                    &lt;valuetype&gt;1&lt;/valuetype&gt;&#10;                &lt;/answer&gt;&#10;                &lt;answer&gt;&#10;                    &lt;guid&gt;EAE5690089AC40A7BFB214EFB851F797&lt;/guid&gt;&#10;                    &lt;answertext&gt;Secondary&lt;/answertext&gt;&#10;                    &lt;valuetype&gt;-1&lt;/valuetype&gt;&#10;                &lt;/answer&gt;&#10;            &lt;/answers&gt;&#10;        &lt;/multichoice&gt;&#10;    &lt;/questions&gt;&#10;&lt;/questionlist&gt;"/>
  <p:tag name="HASRESULTS" val="False"/>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3.xml><?xml version="1.0" encoding="utf-8"?>
<p:tagLst xmlns:a="http://schemas.openxmlformats.org/drawingml/2006/main" xmlns:r="http://schemas.openxmlformats.org/officeDocument/2006/relationships" xmlns:p="http://schemas.openxmlformats.org/presentationml/2006/main">
  <p:tag name="RESULTS" val="What type of authority is being displayed here?&#10;2[;]4[;]2[;]False[;]2[;]&#10;2[;]2[;]0[;]0&#10;0[;]-1[;]Primary1[;]Primary[;]&#10;2[;]1[;]Secondary2[;]Secondary[;]&#10;"/>
  <p:tag name="LIVECHARTING" val="False"/>
  <p:tag name="AUTOOPENPOLL" val="True"/>
  <p:tag name="TYPE" val="MultiChoiceSlide"/>
  <p:tag name="TPQUESTIONXML" val="﻿&lt;?xml version=&quot;1.0&quot; encoding=&quot;utf-8&quot;?&gt;&#10;&lt;questionlist&gt;&#10;    &lt;properties&gt;&#10;        &lt;guid&gt;6D1C8000B7DC444190C0B2C352B0F94A&lt;/guid&gt;&#10;        &lt;description /&gt;&#10;        &lt;date&gt;1/8/2013 3:23:5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F77281AEA394EDD813C4B68CCB71C35&lt;/guid&gt;&#10;            &lt;repollguid&gt;EA49447A8E604BB1B6028202F9FF7D66&lt;/repollguid&gt;&#10;            &lt;sourceid&gt;9287D080B3B143538796F40451B43ABB&lt;/sourceid&gt;&#10;            &lt;questiontext&gt;What type of authority is being displayed her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1C7D0097AE946B6BAC6DD53ED36876B&lt;/guid&gt;&#10;                    &lt;answertext&gt;Primary&lt;/answertext&gt;&#10;                    &lt;valuetype&gt;-1&lt;/valuetype&gt;&#10;                &lt;/answer&gt;&#10;                &lt;answer&gt;&#10;                    &lt;guid&gt;EAE5690089AC40A7BFB214EFB851F797&lt;/guid&gt;&#10;                    &lt;answertext&gt;Secondary&lt;/answertext&gt;&#10;                    &lt;valuetype&gt;1&lt;/valuetype&gt;&#10;                &lt;/answer&gt;&#10;            &lt;/answers&gt;&#10;        &lt;/multichoice&gt;&#10;    &lt;/questions&gt;&#10;&lt;/questionlist&gt;"/>
  <p:tag name="HASRESULTS" val="False"/>
</p:tagLst>
</file>

<file path=ppt/tags/tag14.xml><?xml version="1.0" encoding="utf-8"?>
<p:tagLst xmlns:a="http://schemas.openxmlformats.org/drawingml/2006/main" xmlns:r="http://schemas.openxmlformats.org/officeDocument/2006/relationships" xmlns:p="http://schemas.openxmlformats.org/presentationml/2006/main">
  <p:tag name="ZEROBASED" val="False"/>
</p:tagLst>
</file>

<file path=ppt/tags/tag15.xml><?xml version="1.0" encoding="utf-8"?>
<p:tagLst xmlns:a="http://schemas.openxmlformats.org/drawingml/2006/main" xmlns:r="http://schemas.openxmlformats.org/officeDocument/2006/relationships" xmlns:p="http://schemas.openxmlformats.org/presentationml/2006/main">
  <p:tag name="RESULTS" val="What type of authority is being displayed here?&#10;2[;]4[;]2[;]False[;]2[;]&#10;2[;]2[;]0[;]0&#10;0[;]-1[;]Primary1[;]Primary[;]&#10;2[;]1[;]Secondary2[;]Secondary[;]&#10;"/>
  <p:tag name="LIVECHARTING" val="False"/>
  <p:tag name="AUTOOPENPOLL" val="True"/>
  <p:tag name="TYPE" val="MultiChoiceSlide"/>
  <p:tag name="TPQUESTIONXML" val="﻿&lt;?xml version=&quot;1.0&quot; encoding=&quot;utf-8&quot;?&gt;&#10;&lt;questionlist&gt;&#10;    &lt;properties&gt;&#10;        &lt;guid&gt;6D1C8000B7DC444190C0B2C352B0F94A&lt;/guid&gt;&#10;        &lt;description /&gt;&#10;        &lt;date&gt;1/8/2013 3:23:5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F77281AEA394EDD813C4B68CCB71C35&lt;/guid&gt;&#10;            &lt;repollguid&gt;EA49447A8E604BB1B6028202F9FF7D66&lt;/repollguid&gt;&#10;            &lt;sourceid&gt;9287D080B3B143538796F40451B43ABB&lt;/sourceid&gt;&#10;            &lt;questiontext&gt;What type of authority is being displayed her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1C7D0097AE946B6BAC6DD53ED36876B&lt;/guid&gt;&#10;                    &lt;answertext&gt;Primary&lt;/answertext&gt;&#10;                    &lt;valuetype&gt;-1&lt;/valuetype&gt;&#10;                &lt;/answer&gt;&#10;                &lt;answer&gt;&#10;                    &lt;guid&gt;EAE5690089AC40A7BFB214EFB851F797&lt;/guid&gt;&#10;                    &lt;answertext&gt;Secondary&lt;/answertext&gt;&#10;                    &lt;valuetype&gt;1&lt;/valuetype&gt;&#10;                &lt;/answer&gt;&#10;            &lt;/answers&gt;&#10;        &lt;/multichoice&gt;&#10;    &lt;/questions&gt;&#10;&lt;/questionlist&gt;"/>
  <p:tag name="HASRESULTS" val="False"/>
</p:tagLst>
</file>

<file path=ppt/tags/tag16.xml><?xml version="1.0" encoding="utf-8"?>
<p:tagLst xmlns:a="http://schemas.openxmlformats.org/drawingml/2006/main" xmlns:r="http://schemas.openxmlformats.org/officeDocument/2006/relationships" xmlns:p="http://schemas.openxmlformats.org/presentationml/2006/main">
  <p:tag name="ZEROBASED" val="False"/>
</p:tagLst>
</file>

<file path=ppt/tags/tag1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xml><?xml version="1.0" encoding="utf-8"?>
<p:tagLst xmlns:a="http://schemas.openxmlformats.org/drawingml/2006/main" xmlns:r="http://schemas.openxmlformats.org/officeDocument/2006/relationships" xmlns:p="http://schemas.openxmlformats.org/presentationml/2006/main">
  <p:tag name="RESULTS" val="What type of authority is being displayed here?&#10;1[;]4[;]1[;]False[;]1[;]&#10;1[;]1[;]0[;]0&#10;1[;]1[;]Primary1[;]Primary[;]&#10;0[;]-1[;]Secondary2[;]Secondary[;]&#10;"/>
  <p:tag name="LIVECHARTING" val="False"/>
  <p:tag name="AUTOOPENPOLL" val="True"/>
  <p:tag name="TYPE" val="MultiChoiceSlide"/>
  <p:tag name="TPQUESTIONXML" val="﻿&lt;?xml version=&quot;1.0&quot; encoding=&quot;utf-8&quot;?&gt;&#10;&lt;questionlist&gt;&#10;    &lt;properties&gt;&#10;        &lt;guid&gt;6D1C8000B7DC444190C0B2C352B0F94A&lt;/guid&gt;&#10;        &lt;description /&gt;&#10;        &lt;date&gt;1/8/2013 3:23:5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915A87EBE96409CBD31BC0DEF923CE7&lt;/guid&gt;&#10;            &lt;repollguid&gt;EA49447A8E604BB1B6028202F9FF7D66&lt;/repollguid&gt;&#10;            &lt;sourceid&gt;9287D080B3B143538796F40451B43ABB&lt;/sourceid&gt;&#10;            &lt;questiontext&gt;What type of authority is being displayed her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1C7D0097AE946B6BAC6DD53ED36876B&lt;/guid&gt;&#10;                    &lt;answertext&gt;Primary&lt;/answertext&gt;&#10;                    &lt;valuetype&gt;1&lt;/valuetype&gt;&#10;                &lt;/answer&gt;&#10;                &lt;answer&gt;&#10;                    &lt;guid&gt;EAE5690089AC40A7BFB214EFB851F797&lt;/guid&gt;&#10;                    &lt;answertext&gt;Secondary&lt;/answertext&gt;&#10;                    &lt;valuetype&gt;-1&lt;/valuetype&gt;&#10;                &lt;/answer&gt;&#10;            &lt;/answers&gt;&#10;        &lt;/multichoice&gt;&#10;    &lt;/questions&gt;&#10;&lt;/questionlist&gt;"/>
  <p:tag name="HASRESULTS" val="Fals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RESULTS" val="What type of authority is being displayed here?&#10;1[;]4[;]1[;]False[;]1[;]&#10;1[;]1[;]0[;]0&#10;1[;]1[;]Primary1[;]Primary[;]&#10;0[;]-1[;]Secondary2[;]Secondary[;]&#10;"/>
  <p:tag name="LIVECHARTING" val="False"/>
  <p:tag name="AUTOOPENPOLL" val="True"/>
  <p:tag name="TYPE" val="MultiChoiceSlide"/>
  <p:tag name="TPQUESTIONXML" val="﻿&lt;?xml version=&quot;1.0&quot; encoding=&quot;utf-8&quot;?&gt;&#10;&lt;questionlist&gt;&#10;    &lt;properties&gt;&#10;        &lt;guid&gt;6D1C8000B7DC444190C0B2C352B0F94A&lt;/guid&gt;&#10;        &lt;description /&gt;&#10;        &lt;date&gt;1/8/2013 3:23:5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915A87EBE96409CBD31BC0DEF923CE7&lt;/guid&gt;&#10;            &lt;repollguid&gt;EA49447A8E604BB1B6028202F9FF7D66&lt;/repollguid&gt;&#10;            &lt;sourceid&gt;9287D080B3B143538796F40451B43ABB&lt;/sourceid&gt;&#10;            &lt;questiontext&gt;What type of authority is being displayed her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1C7D0097AE946B6BAC6DD53ED36876B&lt;/guid&gt;&#10;                    &lt;answertext&gt;Primary&lt;/answertext&gt;&#10;                    &lt;valuetype&gt;1&lt;/valuetype&gt;&#10;                &lt;/answer&gt;&#10;                &lt;answer&gt;&#10;                    &lt;guid&gt;EAE5690089AC40A7BFB214EFB851F797&lt;/guid&gt;&#10;                    &lt;answertext&gt;Secondary&lt;/answertext&gt;&#10;                    &lt;valuetype&gt;-1&lt;/valuetype&gt;&#10;                &lt;/answer&gt;&#10;            &lt;/answers&gt;&#10;        &lt;/multichoice&gt;&#10;    &lt;/questions&gt;&#10;&lt;/questionlist&gt;"/>
  <p:tag name="HASRESULTS" val="False"/>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xml><?xml version="1.0" encoding="utf-8"?>
<p:tagLst xmlns:a="http://schemas.openxmlformats.org/drawingml/2006/main" xmlns:r="http://schemas.openxmlformats.org/officeDocument/2006/relationships" xmlns:p="http://schemas.openxmlformats.org/presentationml/2006/main">
  <p:tag name="RESULTS" val="Identify the Dicta!&#10;21[;]26[;]21[;]False[;]21[;]&#10;2[;]2[;]0[;]0&#10;0[;]-1[;]First Sentence1[;]First Sentence[;]&#10;21[;]1[;]Second Sentence2[;]Second Sentence[;]&#10;"/>
  <p:tag name="HASRESULTS" val="True"/>
  <p:tag name="LIVECHARTING" val="False"/>
  <p:tag name="AUTOOPENPOLL" val="True"/>
  <p:tag name="TYPE" val="MultiChoiceSlide"/>
  <p:tag name="TPQUESTIONXML" val="﻿&lt;?xml version=&quot;1.0&quot; encoding=&quot;utf-8&quot;?&gt;&#10;&lt;questionlist&gt;&#10;    &lt;properties&gt;&#10;        &lt;guid&gt;296A2AD46F004CC6B1F8AD9097AE37E7&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C90329B1A404295A1BE030BACAA703E&lt;/guid&gt;&#10;            &lt;repollguid&gt;D00CDA9C77CB4316A78BD3AECBE3BE70&lt;/repollguid&gt;&#10;            &lt;sourceid&gt;E0A037506A0445CA9B19F2113E51C3BD&lt;/sourceid&gt;&#10;            &lt;questiontext&gt;Identify the Dicta!&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D7D134963954753ABDC8B43D7EC9B3A&lt;/guid&gt;&#10;                    &lt;answertext&gt;First Sentence&lt;/answertext&gt;&#10;                    &lt;valuetype&gt;-1&lt;/valuetype&gt;&#10;                &lt;/answer&gt;&#10;                &lt;answer&gt;&#10;                    &lt;guid&gt;FC4B9042453D4A278AAE29E93CB7F8EB&lt;/guid&gt;&#10;                    &lt;answertext&gt;Second Sentence&lt;/answertext&gt;&#10;                    &lt;valuetype&gt;1&lt;/valuetype&gt;&#10;                &lt;/answer&gt;&#10;            &lt;/answers&gt;&#10;        &lt;/multichoice&gt;&#10;    &lt;/questions&gt;&#10;&lt;/questionlist&gt;"/>
</p:tagLst>
</file>

<file path=ppt/tags/tag8.xml><?xml version="1.0" encoding="utf-8"?>
<p:tagLst xmlns:a="http://schemas.openxmlformats.org/drawingml/2006/main" xmlns:r="http://schemas.openxmlformats.org/officeDocument/2006/relationships" xmlns:p="http://schemas.openxmlformats.org/presentationml/2006/main">
  <p:tag name="RESULTS" val="What type of authority is being displayed here?&#10;4[;]4[;]4[;]False[;]2[;]&#10;1.5[;]1.5[;]0.5[;]0.25&#10;2[;]1[;]Primary1[;]Primary[;]&#10;2[;]-1[;]Secondary2[;]Secondary[;]&#10;"/>
  <p:tag name="LIVECHARTING" val="False"/>
  <p:tag name="AUTOOPENPOLL" val="True"/>
  <p:tag name="TYPE" val="MultiChoiceSlide"/>
  <p:tag name="TPQUESTIONXML" val="﻿&lt;?xml version=&quot;1.0&quot; encoding=&quot;utf-8&quot;?&gt;&#10;&lt;questionlist&gt;&#10;    &lt;properties&gt;&#10;        &lt;guid&gt;6D1C8000B7DC444190C0B2C352B0F94A&lt;/guid&gt;&#10;        &lt;description /&gt;&#10;        &lt;date&gt;1/8/2013 3:23:5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9B4E81C9716467FA691E113D4754694&lt;/guid&gt;&#10;            &lt;repollguid&gt;EA49447A8E604BB1B6028202F9FF7D66&lt;/repollguid&gt;&#10;            &lt;sourceid&gt;9287D080B3B143538796F40451B43ABB&lt;/sourceid&gt;&#10;            &lt;questiontext&gt;What type of authority is being displayed her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1C7D0097AE946B6BAC6DD53ED36876B&lt;/guid&gt;&#10;                    &lt;answertext&gt;Primary&lt;/answertext&gt;&#10;                    &lt;valuetype&gt;1&lt;/valuetype&gt;&#10;                &lt;/answer&gt;&#10;                &lt;answer&gt;&#10;                    &lt;guid&gt;EAE5690089AC40A7BFB214EFB851F797&lt;/guid&gt;&#10;                    &lt;answertext&gt;Secondary&lt;/answertext&gt;&#10;                    &lt;valuetype&gt;-1&lt;/valuetype&gt;&#10;                &lt;/answer&gt;&#10;            &lt;/answers&gt;&#10;        &lt;/multichoice&gt;&#10;    &lt;/questions&gt;&#10;&lt;/questionlist&gt;"/>
  <p:tag name="HASRESULTS" val="Fals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534</TotalTime>
  <Words>2115</Words>
  <Application>Microsoft Office PowerPoint</Application>
  <PresentationFormat>On-screen Show (4:3)</PresentationFormat>
  <Paragraphs>242</Paragraphs>
  <Slides>33</Slides>
  <Notes>33</Notes>
  <HiddenSlides>4</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What We  (and better yet, our students) Learned From Using All the Toys in the Toybox</vt:lpstr>
      <vt:lpstr>Background</vt:lpstr>
      <vt:lpstr>Choose you own adventure!</vt:lpstr>
      <vt:lpstr>What we learned</vt:lpstr>
      <vt:lpstr>What they learned</vt:lpstr>
      <vt:lpstr>Flexibility and Problem-Solving</vt:lpstr>
      <vt:lpstr>Slide 7</vt:lpstr>
      <vt:lpstr>Slide 8</vt:lpstr>
      <vt:lpstr>Socratic Method and Legal Research</vt:lpstr>
      <vt:lpstr>CALI Lessons</vt:lpstr>
      <vt:lpstr>Slide 11</vt:lpstr>
      <vt:lpstr>Videos &amp; Quizzing</vt:lpstr>
      <vt:lpstr>Slide 13</vt:lpstr>
      <vt:lpstr>Slide 14</vt:lpstr>
      <vt:lpstr>Review Exercises</vt:lpstr>
      <vt:lpstr>Slide 16</vt:lpstr>
      <vt:lpstr>Print 2.0</vt:lpstr>
      <vt:lpstr>Slide 18</vt:lpstr>
      <vt:lpstr>Print is dead? Not so fast…</vt:lpstr>
      <vt:lpstr>Slide 20</vt:lpstr>
      <vt:lpstr>Slide 21</vt:lpstr>
      <vt:lpstr>Clickers – pollev.com/jaslawlib</vt:lpstr>
      <vt:lpstr>What type of authority is being displayed here?</vt:lpstr>
      <vt:lpstr>What type of authority is being displayed here?</vt:lpstr>
      <vt:lpstr>Identify the Dicta!</vt:lpstr>
      <vt:lpstr>Slide 26</vt:lpstr>
      <vt:lpstr>What type of authority is being displayed here?</vt:lpstr>
      <vt:lpstr>What type of authority is being displayed here?</vt:lpstr>
      <vt:lpstr>What type of authority is being displayed here?</vt:lpstr>
      <vt:lpstr>What type of authority is being displayed here?</vt:lpstr>
      <vt:lpstr>Student Narratives</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(and better yet, our students) Learned From Using All the Toys in the Toybox</dc:title>
  <dc:creator>Tubbs, Camilla</dc:creator>
  <cp:lastModifiedBy>Admin</cp:lastModifiedBy>
  <cp:revision>62</cp:revision>
  <cp:lastPrinted>2013-06-10T13:52:19Z</cp:lastPrinted>
  <dcterms:created xsi:type="dcterms:W3CDTF">2013-05-02T14:07:10Z</dcterms:created>
  <dcterms:modified xsi:type="dcterms:W3CDTF">2013-06-13T15:43:07Z</dcterms:modified>
</cp:coreProperties>
</file>